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5.jpg" ContentType="image/jpg"/>
  <Override PartName="/ppt/notesSlides/notesSlide12.xml" ContentType="application/vnd.openxmlformats-officedocument.presentationml.notesSlide+xml"/>
  <Override PartName="/ppt/media/image27.jpg" ContentType="image/jpg"/>
  <Override PartName="/ppt/media/image28.jpg" ContentType="image/jpg"/>
  <Override PartName="/ppt/notesSlides/notesSlide13.xml" ContentType="application/vnd.openxmlformats-officedocument.presentationml.notesSlide+xml"/>
  <Override PartName="/ppt/media/image29.jpg" ContentType="image/jpg"/>
  <Override PartName="/ppt/notesSlides/notesSlide14.xml" ContentType="application/vnd.openxmlformats-officedocument.presentationml.notesSlide+xml"/>
  <Override PartName="/ppt/media/image30.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49"/>
  </p:notesMasterIdLst>
  <p:sldIdLst>
    <p:sldId id="256" r:id="rId2"/>
    <p:sldId id="258" r:id="rId3"/>
    <p:sldId id="326" r:id="rId4"/>
    <p:sldId id="292" r:id="rId5"/>
    <p:sldId id="294" r:id="rId6"/>
    <p:sldId id="329" r:id="rId7"/>
    <p:sldId id="321" r:id="rId8"/>
    <p:sldId id="322" r:id="rId9"/>
    <p:sldId id="325" r:id="rId10"/>
    <p:sldId id="297" r:id="rId11"/>
    <p:sldId id="327" r:id="rId12"/>
    <p:sldId id="343" r:id="rId13"/>
    <p:sldId id="300" r:id="rId14"/>
    <p:sldId id="315" r:id="rId15"/>
    <p:sldId id="337" r:id="rId16"/>
    <p:sldId id="302" r:id="rId17"/>
    <p:sldId id="338" r:id="rId18"/>
    <p:sldId id="339" r:id="rId19"/>
    <p:sldId id="320" r:id="rId20"/>
    <p:sldId id="342" r:id="rId21"/>
    <p:sldId id="318" r:id="rId22"/>
    <p:sldId id="319" r:id="rId23"/>
    <p:sldId id="311" r:id="rId24"/>
    <p:sldId id="344" r:id="rId25"/>
    <p:sldId id="262" r:id="rId26"/>
    <p:sldId id="263" r:id="rId27"/>
    <p:sldId id="264" r:id="rId28"/>
    <p:sldId id="265" r:id="rId29"/>
    <p:sldId id="266" r:id="rId30"/>
    <p:sldId id="333" r:id="rId31"/>
    <p:sldId id="362" r:id="rId32"/>
    <p:sldId id="317" r:id="rId33"/>
    <p:sldId id="363" r:id="rId34"/>
    <p:sldId id="274" r:id="rId35"/>
    <p:sldId id="349" r:id="rId36"/>
    <p:sldId id="273" r:id="rId37"/>
    <p:sldId id="359" r:id="rId38"/>
    <p:sldId id="360" r:id="rId39"/>
    <p:sldId id="350" r:id="rId40"/>
    <p:sldId id="351" r:id="rId41"/>
    <p:sldId id="324" r:id="rId42"/>
    <p:sldId id="352" r:id="rId43"/>
    <p:sldId id="356" r:id="rId44"/>
    <p:sldId id="354" r:id="rId45"/>
    <p:sldId id="353" r:id="rId46"/>
    <p:sldId id="355" r:id="rId47"/>
    <p:sldId id="341"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D0D50-F36C-49A1-945E-E1A2B2F1BAA1}">
  <a:tblStyle styleId="{017D0D50-F36C-49A1-945E-E1A2B2F1BAA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2622" autoAdjust="0"/>
  </p:normalViewPr>
  <p:slideViewPr>
    <p:cSldViewPr snapToGrid="0">
      <p:cViewPr varScale="1">
        <p:scale>
          <a:sx n="79" d="100"/>
          <a:sy n="79" d="100"/>
        </p:scale>
        <p:origin x="80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em.libretexts.org/Textbook_Maps/Introductory_Chemistry/Map:_Introductory_Chemistry_(Tro)/17:_Radioactivity_and_Nuclear_Chemistry/17.03:_Types_of_Radioactivity:_Alpha,_Beta,_and_Gamma_Deca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k12.org/c/physical-science/isotope/lesson/Isotopes-MS-P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u="sng">
                <a:solidFill>
                  <a:schemeClr val="hlink"/>
                </a:solidFill>
                <a:hlinkClick r:id="rId3"/>
              </a:rPr>
              <a:t>https://chem.libretexts.org/Textbook_Maps/Introductory_Chemistry/Map%3A_Introductory_Chemistry_(Tro)/17%3A_Radioactivity_and_Nuclear_Chemistry/17.03%3A_Types_of_Radioactivity%3A_Alpha%2C_Beta%2C_and_Gamma_Decay</a:t>
            </a:r>
            <a:endParaRPr/>
          </a:p>
          <a:p>
            <a:pPr marL="0" marR="0" lvl="0" indent="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97098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spcBef>
                <a:spcPct val="20000"/>
              </a:spcBef>
              <a:buFontTx/>
              <a:buBlip>
                <a:blip r:embed="rId3"/>
              </a:buBlip>
            </a:pPr>
            <a:r>
              <a:rPr lang="en-US" dirty="0">
                <a:latin typeface="Tahoma" pitchFamily="34" charset="0"/>
              </a:rPr>
              <a:t>Alpha particles are made of a helium nucleus and contain 2 protons and 2 neutrons.</a:t>
            </a:r>
          </a:p>
          <a:p>
            <a:pPr marL="342900" indent="-342900">
              <a:spcBef>
                <a:spcPct val="20000"/>
              </a:spcBef>
              <a:buFontTx/>
              <a:buBlip>
                <a:blip r:embed="rId3"/>
              </a:buBlip>
            </a:pPr>
            <a:r>
              <a:rPr lang="en-US" dirty="0">
                <a:latin typeface="Tahoma" pitchFamily="34" charset="0"/>
              </a:rPr>
              <a:t>(+)positively charged</a:t>
            </a:r>
          </a:p>
          <a:p>
            <a:pPr marL="342900" indent="-342900">
              <a:spcBef>
                <a:spcPct val="20000"/>
              </a:spcBef>
              <a:buFontTx/>
              <a:buBlip>
                <a:blip r:embed="rId3"/>
              </a:buBlip>
            </a:pPr>
            <a:r>
              <a:rPr lang="en-US" dirty="0">
                <a:latin typeface="Tahoma" pitchFamily="34" charset="0"/>
              </a:rPr>
              <a:t>Massive, weigh 4 </a:t>
            </a:r>
            <a:r>
              <a:rPr lang="en-US" dirty="0" err="1">
                <a:latin typeface="Tahoma" pitchFamily="34" charset="0"/>
              </a:rPr>
              <a:t>a.m.u.</a:t>
            </a:r>
            <a:endParaRPr lang="en-US" dirty="0">
              <a:latin typeface="Tahoma" pitchFamily="34" charset="0"/>
            </a:endParaRPr>
          </a:p>
          <a:p>
            <a:pPr marL="342900" indent="-342900">
              <a:spcBef>
                <a:spcPct val="20000"/>
              </a:spcBef>
              <a:buFontTx/>
              <a:buBlip>
                <a:blip r:embed="rId3"/>
              </a:buBlip>
            </a:pPr>
            <a:r>
              <a:rPr lang="en-US" dirty="0">
                <a:latin typeface="Tahoma" pitchFamily="34" charset="0"/>
              </a:rPr>
              <a:t>Stopped by paper or skin</a:t>
            </a:r>
          </a:p>
          <a:p>
            <a:pPr marL="342900" indent="-342900">
              <a:spcBef>
                <a:spcPct val="20000"/>
              </a:spcBef>
              <a:buFontTx/>
              <a:buBlip>
                <a:blip r:embed="rId3"/>
              </a:buBlip>
            </a:pPr>
            <a:r>
              <a:rPr lang="en-US" dirty="0">
                <a:latin typeface="Tahoma" pitchFamily="34" charset="0"/>
              </a:rPr>
              <a:t>In alpha decay the atomic mass decreases by 4 and the atomic number decreases by 2</a:t>
            </a:r>
          </a:p>
          <a:p>
            <a:pPr marL="342900" indent="-342900">
              <a:spcBef>
                <a:spcPct val="20000"/>
              </a:spcBef>
              <a:buFontTx/>
              <a:buBlip>
                <a:blip r:embed="rId3"/>
              </a:buBlip>
            </a:pPr>
            <a:r>
              <a:rPr lang="en-US" dirty="0">
                <a:latin typeface="Tahoma" pitchFamily="34" charset="0"/>
              </a:rPr>
              <a:t>The products should add up to the reactants</a:t>
            </a:r>
          </a:p>
          <a:p>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25</a:t>
            </a:fld>
            <a:endParaRPr lang="ru-RU"/>
          </a:p>
        </p:txBody>
      </p:sp>
    </p:spTree>
    <p:extLst>
      <p:ext uri="{BB962C8B-B14F-4D97-AF65-F5344CB8AC3E}">
        <p14:creationId xmlns:p14="http://schemas.microsoft.com/office/powerpoint/2010/main" val="47195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lnSpc>
                <a:spcPct val="90000"/>
              </a:lnSpc>
              <a:spcBef>
                <a:spcPct val="20000"/>
              </a:spcBef>
              <a:buFontTx/>
              <a:buBlip>
                <a:blip r:embed="rId3"/>
              </a:buBlip>
            </a:pPr>
            <a:r>
              <a:rPr lang="en-US" dirty="0">
                <a:solidFill>
                  <a:srgbClr val="339966"/>
                </a:solidFill>
                <a:latin typeface="+mn-lt"/>
              </a:rPr>
              <a:t>Beta particles</a:t>
            </a:r>
            <a:r>
              <a:rPr lang="en-US" dirty="0">
                <a:latin typeface="+mn-lt"/>
              </a:rPr>
              <a:t> are formed from break down of a nucleus into 1 e- and 1 proton. </a:t>
            </a:r>
          </a:p>
          <a:p>
            <a:pPr marL="342900" indent="-342900">
              <a:lnSpc>
                <a:spcPct val="90000"/>
              </a:lnSpc>
              <a:spcBef>
                <a:spcPct val="20000"/>
              </a:spcBef>
              <a:buFontTx/>
              <a:buBlip>
                <a:blip r:embed="rId3"/>
              </a:buBlip>
            </a:pPr>
            <a:r>
              <a:rPr lang="en-US" dirty="0">
                <a:latin typeface="+mn-lt"/>
              </a:rPr>
              <a:t>The beta particle is a fast moving electron.</a:t>
            </a:r>
          </a:p>
          <a:p>
            <a:pPr marL="342900" indent="-342900">
              <a:lnSpc>
                <a:spcPct val="90000"/>
              </a:lnSpc>
              <a:spcBef>
                <a:spcPct val="20000"/>
              </a:spcBef>
              <a:buFontTx/>
              <a:buBlip>
                <a:blip r:embed="rId3"/>
              </a:buBlip>
            </a:pPr>
            <a:r>
              <a:rPr lang="en-US" dirty="0">
                <a:latin typeface="+mn-lt"/>
              </a:rPr>
              <a:t>(-) negatively charged, </a:t>
            </a:r>
            <a:r>
              <a:rPr lang="en-US" dirty="0" err="1">
                <a:latin typeface="+mn-lt"/>
              </a:rPr>
              <a:t>insiginificant</a:t>
            </a:r>
            <a:r>
              <a:rPr lang="en-US" dirty="0">
                <a:latin typeface="+mn-lt"/>
              </a:rPr>
              <a:t> mass.</a:t>
            </a:r>
          </a:p>
          <a:p>
            <a:pPr marL="342900" indent="-342900">
              <a:lnSpc>
                <a:spcPct val="90000"/>
              </a:lnSpc>
              <a:spcBef>
                <a:spcPct val="20000"/>
              </a:spcBef>
              <a:buFontTx/>
              <a:buBlip>
                <a:blip r:embed="rId3"/>
              </a:buBlip>
            </a:pPr>
            <a:r>
              <a:rPr lang="en-US" dirty="0">
                <a:latin typeface="+mn-lt"/>
              </a:rPr>
              <a:t>The e- is thrown from nucleus.</a:t>
            </a:r>
          </a:p>
          <a:p>
            <a:pPr marL="342900" indent="-342900">
              <a:lnSpc>
                <a:spcPct val="90000"/>
              </a:lnSpc>
              <a:spcBef>
                <a:spcPct val="20000"/>
              </a:spcBef>
              <a:buFontTx/>
              <a:buBlip>
                <a:blip r:embed="rId3"/>
              </a:buBlip>
            </a:pPr>
            <a:r>
              <a:rPr lang="en-US" dirty="0">
                <a:latin typeface="+mn-lt"/>
              </a:rPr>
              <a:t>Faster than alpha particles</a:t>
            </a:r>
          </a:p>
          <a:p>
            <a:pPr marL="342900" indent="-342900">
              <a:lnSpc>
                <a:spcPct val="90000"/>
              </a:lnSpc>
              <a:spcBef>
                <a:spcPct val="20000"/>
              </a:spcBef>
              <a:buFontTx/>
              <a:buBlip>
                <a:blip r:embed="rId3"/>
              </a:buBlip>
            </a:pPr>
            <a:r>
              <a:rPr lang="en-US" dirty="0">
                <a:latin typeface="+mn-lt"/>
              </a:rPr>
              <a:t>Stopped by a thin sheet of metal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a neutron is changed into a proton, the atomic number goes </a:t>
            </a:r>
            <a:r>
              <a:rPr lang="en-US" dirty="0">
                <a:solidFill>
                  <a:srgbClr val="FF0000"/>
                </a:solidFill>
              </a:rPr>
              <a:t>up </a:t>
            </a:r>
            <a:r>
              <a:rPr lang="en-US" dirty="0"/>
              <a:t>by </a:t>
            </a:r>
            <a:r>
              <a:rPr lang="en-US" dirty="0">
                <a:solidFill>
                  <a:srgbClr val="FF0000"/>
                </a:solidFill>
              </a:rPr>
              <a:t>1</a:t>
            </a:r>
            <a:r>
              <a:rPr lang="en-US" dirty="0"/>
              <a:t>, but since they both weigh the same the atomic mass stays the same.</a:t>
            </a:r>
          </a:p>
          <a:p>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26</a:t>
            </a:fld>
            <a:endParaRPr lang="ru-RU"/>
          </a:p>
        </p:txBody>
      </p:sp>
    </p:spTree>
    <p:extLst>
      <p:ext uri="{BB962C8B-B14F-4D97-AF65-F5344CB8AC3E}">
        <p14:creationId xmlns:p14="http://schemas.microsoft.com/office/powerpoint/2010/main" val="200631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1" kern="1200" dirty="0">
                <a:solidFill>
                  <a:schemeClr val="tx1"/>
                </a:solidFill>
                <a:effectLst/>
                <a:latin typeface="Arial" panose="020B0604020202020204" pitchFamily="34" charset="0"/>
                <a:ea typeface="+mn-ea"/>
                <a:cs typeface="Arial" panose="020B0604020202020204" pitchFamily="34" charset="0"/>
              </a:rPr>
              <a:t>the decay of an unstable nucleus by capturing, or picking up, an electron from an inner orbital of an atom. </a:t>
            </a:r>
            <a:r>
              <a:rPr lang="en-US" sz="1200" b="0" i="0" kern="1200" dirty="0">
                <a:solidFill>
                  <a:schemeClr val="tx1"/>
                </a:solidFill>
                <a:effectLst/>
                <a:latin typeface="Arial" panose="020B0604020202020204" pitchFamily="34" charset="0"/>
                <a:ea typeface="+mn-ea"/>
                <a:cs typeface="Arial" panose="020B0604020202020204" pitchFamily="34" charset="0"/>
              </a:rPr>
              <a:t>In effect, a proton is changed to a neutron, as in positron emission.</a:t>
            </a:r>
            <a:r>
              <a:rPr lang="en-US" sz="1200" dirty="0">
                <a:solidFill>
                  <a:schemeClr val="tx1"/>
                </a:solidFill>
                <a:latin typeface="Arial" panose="020B0604020202020204" pitchFamily="34" charset="0"/>
                <a:cs typeface="Arial" panose="020B0604020202020204" pitchFamily="34" charset="0"/>
              </a:rPr>
              <a:t> </a:t>
            </a:r>
            <a:r>
              <a:rPr lang="en-US" sz="1200" b="0" i="0" kern="1200" dirty="0">
                <a:solidFill>
                  <a:schemeClr val="tx1"/>
                </a:solidFill>
                <a:effectLst/>
                <a:latin typeface="+mn-lt"/>
                <a:ea typeface="+mn-ea"/>
                <a:cs typeface="+mn-cs"/>
              </a:rPr>
              <a:t>The product nucleus has an atomic number that is one less than that of the original nucleus. The mass number remains the same. When another orbital electron fills the vacancy in the inner-shell orbital created by electron capture, an x-ray photon is emitted.</a:t>
            </a:r>
            <a:r>
              <a:rPr lang="en-US" dirty="0"/>
              <a:t> </a:t>
            </a:r>
            <a:br>
              <a:rPr lang="en-US" dirty="0"/>
            </a:br>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28</a:t>
            </a:fld>
            <a:endParaRPr lang="ru-RU"/>
          </a:p>
        </p:txBody>
      </p:sp>
    </p:spTree>
    <p:extLst>
      <p:ext uri="{BB962C8B-B14F-4D97-AF65-F5344CB8AC3E}">
        <p14:creationId xmlns:p14="http://schemas.microsoft.com/office/powerpoint/2010/main" val="91777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lnSpc>
                <a:spcPct val="90000"/>
              </a:lnSpc>
              <a:spcBef>
                <a:spcPct val="20000"/>
              </a:spcBef>
              <a:buFontTx/>
              <a:buBlip>
                <a:blip r:embed="rId3"/>
              </a:buBlip>
            </a:pPr>
            <a:r>
              <a:rPr lang="en-US" dirty="0">
                <a:latin typeface="+mn-lt"/>
              </a:rPr>
              <a:t>Part of the electromagnetic spectrum</a:t>
            </a:r>
          </a:p>
          <a:p>
            <a:pPr marL="342900" indent="-342900">
              <a:lnSpc>
                <a:spcPct val="90000"/>
              </a:lnSpc>
              <a:spcBef>
                <a:spcPct val="20000"/>
              </a:spcBef>
              <a:buFontTx/>
              <a:buBlip>
                <a:blip r:embed="rId3"/>
              </a:buBlip>
            </a:pPr>
            <a:r>
              <a:rPr lang="en-US" dirty="0">
                <a:latin typeface="+mn-lt"/>
              </a:rPr>
              <a:t>It is an emission of </a:t>
            </a:r>
            <a:r>
              <a:rPr lang="en-US" dirty="0">
                <a:solidFill>
                  <a:srgbClr val="FF0000"/>
                </a:solidFill>
                <a:latin typeface="+mn-lt"/>
              </a:rPr>
              <a:t>energy</a:t>
            </a:r>
            <a:r>
              <a:rPr lang="en-US" dirty="0">
                <a:latin typeface="+mn-lt"/>
              </a:rPr>
              <a:t>, NOT a particle like alpha and beta</a:t>
            </a:r>
          </a:p>
          <a:p>
            <a:pPr marL="342900" indent="-342900">
              <a:lnSpc>
                <a:spcPct val="90000"/>
              </a:lnSpc>
              <a:spcBef>
                <a:spcPct val="20000"/>
              </a:spcBef>
              <a:buFontTx/>
              <a:buBlip>
                <a:blip r:embed="rId3"/>
              </a:buBlip>
            </a:pPr>
            <a:r>
              <a:rPr lang="en-US" dirty="0">
                <a:latin typeface="+mn-lt"/>
              </a:rPr>
              <a:t>No charge, no mass</a:t>
            </a:r>
          </a:p>
          <a:p>
            <a:pPr marL="342900" indent="-342900">
              <a:lnSpc>
                <a:spcPct val="90000"/>
              </a:lnSpc>
              <a:spcBef>
                <a:spcPct val="20000"/>
              </a:spcBef>
              <a:buFontTx/>
              <a:buBlip>
                <a:blip r:embed="rId3"/>
              </a:buBlip>
            </a:pPr>
            <a:r>
              <a:rPr lang="en-US" dirty="0">
                <a:latin typeface="+mn-lt"/>
              </a:rPr>
              <a:t>Fastest, most penetrative, most energy of all types of decay</a:t>
            </a:r>
          </a:p>
          <a:p>
            <a:pPr marL="342900" indent="-342900">
              <a:lnSpc>
                <a:spcPct val="90000"/>
              </a:lnSpc>
              <a:spcBef>
                <a:spcPct val="20000"/>
              </a:spcBef>
              <a:buFontTx/>
              <a:buBlip>
                <a:blip r:embed="rId3"/>
              </a:buBlip>
            </a:pPr>
            <a:r>
              <a:rPr lang="en-US" dirty="0">
                <a:latin typeface="+mn-lt"/>
              </a:rPr>
              <a:t>Stopped by lead or thick concrete</a:t>
            </a:r>
          </a:p>
          <a:p>
            <a:pPr marL="342900" indent="-342900">
              <a:lnSpc>
                <a:spcPct val="90000"/>
              </a:lnSpc>
              <a:spcBef>
                <a:spcPct val="20000"/>
              </a:spcBef>
              <a:buFontTx/>
              <a:buBlip>
                <a:blip r:embed="rId3"/>
              </a:buBlip>
            </a:pPr>
            <a:r>
              <a:rPr lang="en-US" dirty="0">
                <a:latin typeface="+mn-lt"/>
              </a:rPr>
              <a:t>Most dangerous</a:t>
            </a:r>
          </a:p>
          <a:p>
            <a:pPr marL="342900" indent="-342900">
              <a:lnSpc>
                <a:spcPct val="90000"/>
              </a:lnSpc>
              <a:spcBef>
                <a:spcPct val="20000"/>
              </a:spcBef>
              <a:buFontTx/>
              <a:buBlip>
                <a:blip r:embed="rId3"/>
              </a:buBlip>
            </a:pPr>
            <a:r>
              <a:rPr lang="en-US" dirty="0">
                <a:latin typeface="+mn-lt"/>
              </a:rPr>
              <a:t>The nucleus is unaffected by gamma radiation so the atomic mass and number stay the same</a:t>
            </a:r>
          </a:p>
          <a:p>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29</a:t>
            </a:fld>
            <a:endParaRPr lang="ru-RU"/>
          </a:p>
        </p:txBody>
      </p:sp>
    </p:spTree>
    <p:extLst>
      <p:ext uri="{BB962C8B-B14F-4D97-AF65-F5344CB8AC3E}">
        <p14:creationId xmlns:p14="http://schemas.microsoft.com/office/powerpoint/2010/main" val="101349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1" kern="1200" dirty="0">
                <a:solidFill>
                  <a:schemeClr val="tx1"/>
                </a:solidFill>
                <a:effectLst/>
                <a:latin typeface="+mn-lt"/>
                <a:ea typeface="+mn-ea"/>
                <a:cs typeface="+mn-cs"/>
              </a:rPr>
              <a:t>the spontaneous decay of an unstable nucleus in which a</a:t>
            </a:r>
            <a:br>
              <a:rPr lang="en-US" sz="1200" b="0" i="1"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heavy nucleus of mass number greater than 89 splits into lighter nuclei and</a:t>
            </a:r>
            <a:br>
              <a:rPr lang="en-US" sz="1200" b="0" i="1"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energy is released.</a:t>
            </a:r>
            <a:r>
              <a:rPr lang="en-US" dirty="0"/>
              <a:t> </a:t>
            </a:r>
            <a:br>
              <a:rPr lang="en-US" dirty="0"/>
            </a:br>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30</a:t>
            </a:fld>
            <a:endParaRPr lang="ru-RU"/>
          </a:p>
        </p:txBody>
      </p:sp>
    </p:spTree>
    <p:extLst>
      <p:ext uri="{BB962C8B-B14F-4D97-AF65-F5344CB8AC3E}">
        <p14:creationId xmlns:p14="http://schemas.microsoft.com/office/powerpoint/2010/main" val="318790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When radiation strikes molecules in its path, electrons may be knocked away, forming unstable ions. If this ionizing radiation passes through the human body, it may interact with water molecules, removing electrons and producing H2O+, which can cause undesirable chemical reactions. The cells most sensitive to radiation are the ones undergoing rapid division—those of the bone marrow, skin, reproductive organs, and intestinal lining, as well as all cells of growing children. Damaged cells may lose their ability to produce necessary materials. For example, if radiation damages cells of the bone marrow, red blood cells may no longer be produced. If sperm cells, ova, or the cells of a fetus are damaged, birth defects may result. In contrast, cells of the nerves, muscles, liver, and adult bones are much less sensitive to radiation because they undergo little or no cellular division.</a:t>
            </a:r>
            <a:endParaRPr lang="ru-KZ" dirty="0"/>
          </a:p>
        </p:txBody>
      </p:sp>
      <p:sp>
        <p:nvSpPr>
          <p:cNvPr id="4" name="Номер слайда 3"/>
          <p:cNvSpPr>
            <a:spLocks noGrp="1"/>
          </p:cNvSpPr>
          <p:nvPr>
            <p:ph type="sldNum" sz="quarter" idx="5"/>
          </p:nvPr>
        </p:nvSpPr>
        <p:spPr/>
        <p:txBody>
          <a:bodyPr/>
          <a:lstStyle/>
          <a:p>
            <a:fld id="{064238D2-1612-4F32-8208-2FE1E0343E11}" type="slidenum">
              <a:rPr lang="ru-RU" smtClean="0"/>
              <a:t>36</a:t>
            </a:fld>
            <a:endParaRPr lang="ru-RU"/>
          </a:p>
        </p:txBody>
      </p:sp>
    </p:spTree>
    <p:extLst>
      <p:ext uri="{BB962C8B-B14F-4D97-AF65-F5344CB8AC3E}">
        <p14:creationId xmlns:p14="http://schemas.microsoft.com/office/powerpoint/2010/main" val="292566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first radioactive isotope was used to treat a person with leukemia at the University of California at Berkeley. In 1946, radioactive iodine was successfully used to diagnose thyroid function and to treat hyperthyroidism and thyroid cancer. Radioactive isotopes are now used to produce images of organs including the liver, spleen, thyroid, kidneys, brain, and heart. To determine the condition of an organ in the body, a nuclear medicine technologist may use a radioisotope that concentrates in that organ. The cells in the body do not differentiate between a nonradioactive atom and a radioactive one, so these radioisotopes are easily incorporated. Then the radioactive atoms are detected because they emit radiation. Some radioisotopes used in nuclear medicine are listed</a:t>
            </a:r>
            <a:endParaRPr lang="ru-KZ" dirty="0"/>
          </a:p>
        </p:txBody>
      </p:sp>
      <p:sp>
        <p:nvSpPr>
          <p:cNvPr id="4" name="Номер слайда 3"/>
          <p:cNvSpPr>
            <a:spLocks noGrp="1"/>
          </p:cNvSpPr>
          <p:nvPr>
            <p:ph type="sldNum" sz="quarter" idx="5"/>
          </p:nvPr>
        </p:nvSpPr>
        <p:spPr/>
        <p:txBody>
          <a:bodyPr/>
          <a:lstStyle/>
          <a:p>
            <a:fld id="{064238D2-1612-4F32-8208-2FE1E0343E11}" type="slidenum">
              <a:rPr lang="ru-RU" smtClean="0"/>
              <a:t>38</a:t>
            </a:fld>
            <a:endParaRPr lang="ru-RU"/>
          </a:p>
        </p:txBody>
      </p:sp>
    </p:spTree>
    <p:extLst>
      <p:ext uri="{BB962C8B-B14F-4D97-AF65-F5344CB8AC3E}">
        <p14:creationId xmlns:p14="http://schemas.microsoft.com/office/powerpoint/2010/main" val="3938476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https://www.envrad.com/difference-between-x-ray-ct-scan-and-mri/</a:t>
            </a:r>
            <a:endParaRPr lang="ru-RU" dirty="0"/>
          </a:p>
        </p:txBody>
      </p:sp>
      <p:sp>
        <p:nvSpPr>
          <p:cNvPr id="4" name="Номер слайда 3"/>
          <p:cNvSpPr>
            <a:spLocks noGrp="1"/>
          </p:cNvSpPr>
          <p:nvPr>
            <p:ph type="sldNum" sz="quarter" idx="5"/>
          </p:nvPr>
        </p:nvSpPr>
        <p:spPr/>
        <p:txBody>
          <a:bodyPr/>
          <a:lstStyle/>
          <a:p>
            <a:fld id="{064238D2-1612-4F32-8208-2FE1E0343E11}" type="slidenum">
              <a:rPr lang="ru-RU" smtClean="0"/>
              <a:t>39</a:t>
            </a:fld>
            <a:endParaRPr lang="ru-RU"/>
          </a:p>
        </p:txBody>
      </p:sp>
    </p:spTree>
    <p:extLst>
      <p:ext uri="{BB962C8B-B14F-4D97-AF65-F5344CB8AC3E}">
        <p14:creationId xmlns:p14="http://schemas.microsoft.com/office/powerpoint/2010/main" val="120622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085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249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14831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https://micro.magnet.fsu.edu/electromag/java/rutherford/</a:t>
            </a:r>
            <a:endParaRPr dirty="0"/>
          </a:p>
        </p:txBody>
      </p:sp>
    </p:spTree>
    <p:extLst>
      <p:ext uri="{BB962C8B-B14F-4D97-AF65-F5344CB8AC3E}">
        <p14:creationId xmlns:p14="http://schemas.microsoft.com/office/powerpoint/2010/main" val="109298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518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u="sng">
                <a:solidFill>
                  <a:schemeClr val="hlink"/>
                </a:solidFill>
                <a:hlinkClick r:id="rId3"/>
              </a:rPr>
              <a:t>https://www.ck12.org/c/physical-science/isotope/lesson/Isotopes-MS-PS/</a:t>
            </a:r>
            <a:endParaRPr/>
          </a:p>
          <a:p>
            <a:pPr marL="0" marR="0" lvl="0" indent="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418499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660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E52580-70E5-44ED-B048-086ABBD21A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18F4B-DA26-4E57-9839-FA9032CEA2B0}" type="slidenum">
              <a:rPr lang="en-US" smtClean="0"/>
              <a:t>‹#›</a:t>
            </a:fld>
            <a:endParaRPr lang="en-US"/>
          </a:p>
        </p:txBody>
      </p:sp>
    </p:spTree>
    <p:extLst>
      <p:ext uri="{BB962C8B-B14F-4D97-AF65-F5344CB8AC3E}">
        <p14:creationId xmlns:p14="http://schemas.microsoft.com/office/powerpoint/2010/main" val="322287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11" b="0" i="0">
                <a:solidFill>
                  <a:srgbClr val="000064"/>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142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2pPr>
            <a:lvl3pPr marR="0" lvl="2"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3pPr>
            <a:lvl4pPr marR="0" lvl="3"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4pPr>
            <a:lvl5pPr marR="0" lvl="4"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5pPr>
            <a:lvl6pPr marR="0" lvl="5"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6pPr>
            <a:lvl7pPr marR="0" lvl="6"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7pPr>
            <a:lvl8pPr marR="0" lvl="7"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8pPr>
            <a:lvl9pPr marR="0" lvl="8" algn="l" rtl="0">
              <a:lnSpc>
                <a:spcPct val="100000"/>
              </a:lnSpc>
              <a:spcBef>
                <a:spcPts val="0"/>
              </a:spcBef>
              <a:spcAft>
                <a:spcPts val="0"/>
              </a:spcAft>
              <a:buClr>
                <a:srgbClr val="FF9900"/>
              </a:buClr>
              <a:buSzPts val="2800"/>
              <a:buFont typeface="Georgia"/>
              <a:buNone/>
              <a:defRPr sz="2800" b="0" i="0" u="none" strike="noStrike" cap="none">
                <a:solidFill>
                  <a:srgbClr val="FF9900"/>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Georgia"/>
              <a:buChar char="●"/>
              <a:defRPr sz="1800" b="0" i="0" u="none" strike="noStrike" cap="none">
                <a:solidFill>
                  <a:srgbClr val="000000"/>
                </a:solidFill>
                <a:latin typeface="Georgia"/>
                <a:ea typeface="Georgia"/>
                <a:cs typeface="Georgia"/>
                <a:sym typeface="Georgia"/>
              </a:defRPr>
            </a:lvl1pPr>
            <a:lvl2pPr marL="914400" marR="0" lvl="1"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2pPr>
            <a:lvl3pPr marL="1371600" marR="0" lvl="2"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3pPr>
            <a:lvl4pPr marL="1828800" marR="0" lvl="3"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4pPr>
            <a:lvl5pPr marL="2286000" marR="0" lvl="4"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5pPr>
            <a:lvl6pPr marL="2743200" marR="0" lvl="5"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6pPr>
            <a:lvl7pPr marL="3200400" marR="0" lvl="6"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7pPr>
            <a:lvl8pPr marL="3657600" marR="0" lvl="7"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8pPr>
            <a:lvl9pPr marL="4114800" marR="0" lvl="8" indent="-317500" algn="l" rtl="0">
              <a:lnSpc>
                <a:spcPct val="115000"/>
              </a:lnSpc>
              <a:spcBef>
                <a:spcPts val="1600"/>
              </a:spcBef>
              <a:spcAft>
                <a:spcPts val="160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t>Al-</a:t>
            </a:r>
            <a:r>
              <a:rPr lang="en-GB" sz="1800" dirty="0" err="1"/>
              <a:t>Farabi</a:t>
            </a:r>
            <a:r>
              <a:rPr lang="en-GB" sz="1800" dirty="0"/>
              <a:t> Kazakh National University</a:t>
            </a:r>
            <a:endParaRPr sz="1800" dirty="0"/>
          </a:p>
          <a:p>
            <a:pPr marL="0" lvl="0" indent="0" algn="ctr" rtl="0">
              <a:lnSpc>
                <a:spcPct val="100000"/>
              </a:lnSpc>
              <a:spcBef>
                <a:spcPts val="0"/>
              </a:spcBef>
              <a:spcAft>
                <a:spcPts val="0"/>
              </a:spcAft>
              <a:buSzPts val="2800"/>
              <a:buNone/>
            </a:pPr>
            <a:r>
              <a:rPr lang="en-GB" sz="1800" dirty="0"/>
              <a:t>Higher School of Medicine</a:t>
            </a:r>
            <a:endParaRPr dirty="0"/>
          </a:p>
          <a:p>
            <a:pPr marL="0" lvl="0" indent="0" algn="ctr" rtl="0">
              <a:lnSpc>
                <a:spcPct val="100000"/>
              </a:lnSpc>
              <a:spcBef>
                <a:spcPts val="0"/>
              </a:spcBef>
              <a:spcAft>
                <a:spcPts val="0"/>
              </a:spcAft>
              <a:buSzPts val="2800"/>
              <a:buNone/>
            </a:pPr>
            <a:endParaRPr dirty="0"/>
          </a:p>
          <a:p>
            <a:pPr marL="0" lvl="0" indent="0" algn="ctr" rtl="0">
              <a:lnSpc>
                <a:spcPct val="100000"/>
              </a:lnSpc>
              <a:spcBef>
                <a:spcPts val="0"/>
              </a:spcBef>
              <a:spcAft>
                <a:spcPts val="0"/>
              </a:spcAft>
              <a:buSzPts val="2800"/>
              <a:buNone/>
            </a:pPr>
            <a:endParaRPr dirty="0"/>
          </a:p>
        </p:txBody>
      </p:sp>
      <p:sp>
        <p:nvSpPr>
          <p:cNvPr id="100" name="Google Shape;100;p25"/>
          <p:cNvSpPr txBox="1">
            <a:spLocks noGrp="1"/>
          </p:cNvSpPr>
          <p:nvPr>
            <p:ph type="body" idx="1"/>
          </p:nvPr>
        </p:nvSpPr>
        <p:spPr>
          <a:xfrm>
            <a:off x="307975" y="1671006"/>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dirty="0">
                <a:effectLst>
                  <a:outerShdw blurRad="38100" dist="38100" dir="2700000" algn="tl">
                    <a:srgbClr val="000000">
                      <a:alpha val="43137"/>
                    </a:srgbClr>
                  </a:outerShdw>
                </a:effectLst>
              </a:rPr>
              <a:t>Atoms</a:t>
            </a:r>
            <a:endParaRPr sz="2800" b="1" dirty="0">
              <a:effectLst>
                <a:outerShdw blurRad="38100" dist="38100" dir="2700000" algn="tl">
                  <a:srgbClr val="000000">
                    <a:alpha val="43137"/>
                  </a:srgbClr>
                </a:outerShdw>
              </a:effectLst>
            </a:endParaRPr>
          </a:p>
        </p:txBody>
      </p:sp>
      <p:sp>
        <p:nvSpPr>
          <p:cNvPr id="2" name="AutoShape 2" descr="data:image/png;base64,iVBORw0KGgoAAAANSUhEUgAAANIAAADwCAMAAABCI8pNAAABX1BMVEX///8AAACpAACBgYFnZ2f7+/unp6f39/eMjIwiO4SkpKRwcHB8fHy7u7uRkZG+vr6Xl5cuLi6urq7t7e3MzMzg4OBbW1uGhobW1tZNTU0eHh7IyMhiYmJAQEBzc3NdXV1UVFTo6OgVFRU+Pj5HR0ciIiIpKSnPcXHa2tqcnJw2NjYRERHLZGTWhITCSUm8ODi4LS3dmZmzHh7RdnbfoKA0S47GVlbZjY3kr694h7SbpsePnME/VZTIW1uxFxdUZ6AOL39idKjou7utDAy5wdiEkrsAH3mqtNDd4ew3TpASMYDty8uUoMS/QkLmtrbIzuBJXpr15uYAJHuzuc9qdqSFMzOYHR0zQECwAACPJCR9OjpzQUGXT0+0Tk5qOjpVHBweLy9iVlYJHBxRJSWfOzumTU2RT09oTU0uAwN1Cgo0HBwgExONAAC5cXGWamrEjIxHDg5YCAhBJSVBMjLPt7cL6C3oAAAZTklEQVR4nN1d93/bxpIn2ECx996bRFLFtiRbVDFVLMlqliwrthMnLxdfkruX5JXc3f//uZ0t6ADRRJH5/iQRILiDnb6zsx7PLJCI1jguFUnzM/m1GSDJCaj/JYgqcjKkn3o8zhHGhBQquVY2WYY//U89IqfwARVJ9l8M/us+5Xico4BIKLfE/wPNRacJuK4j/6i+2LyXVVPk8USlnLho4NHg2wHVxw30cfEJhuMGQG5aGp+D4pv5YFxBGo08pnWhBTZ31qNxAwE08Kr2pfCCsh6oNj33p4M8vpkOxhXkjJwfw4tzC6QbhvpXowuoIcBZzepfBv0ent1oXEGJ40pG1+MLN00raMQrRjeAPgzOajSuoDplkvA0jWYzFnfQMpYkAEhTYjajcQUFQ3VHgJRebRZjcQlmzA7YptwsBuMKYqbUWZfjfI8/FpdQ47jC9LsSC6THWzpBhRJ6nvocIq4Ry2oBKZHm447ENYxM+qRgjzOPPRhXUDSIKuToL4oHgfipYe7OwaKYJvNS31oQzgO+U6eFtJFaDM4LmeY7vKYxxbudC5QtxOA505rkKdGyNMqFcMeDJu0sgW8RMnpNjhuYv7uyCH7etAjd2e1PgazF125tUp8EIYurR+H5d12HFtOoK3MvTLzJUEnE9MTLE6NiOZVVnfc1wZBlOxOcd5+oY3lFYt6FKWBZlLAwzfPyWdHGK2/Od4Ax0F3L1EdyvusgqjZ8gTl38+wYGX6uo/WMhRhdBIoZK48wGHeQ4Lie9W9FDIwt/9Qxb9JWQBfWS1ZkrieTydHprbNBtbKxYDgZT4aD6UrRMofnbeljvXjkfOnuaHx6ejoeqweSWYGBDuLJARpoTo/ZA4loilOiFA1XzFNmz2rq6IfdS0TR3i7C6YN4mc+mfc2Rcpjlelr9hKJfRY6EsFDCDF0Zm/mespaevD3bnzyc7p6/eXO+ezoWPo7pDrIp1zGtErvQK/mjPp8v6m92FF/xB6et2SEOatugyOPXqoG4WNpHk3T+5vb2zfnewxthpGw4w1IVBuqLNAXeSklYJEg+isYU/lmmmI5Xe1Ky0kYeXNiG7wDQ0ipvz7aB785v3769Pb8ePwgXuGYonVWOMxHClcBciH1SwPOmayMDxXS0L1DV9ukakbrN0CehUSR1fri0PxFmaXw3laFXIjA6+kpx2fM0o89nk12BrIZ2Wf7QZp4RmEn52TWQ9HB6ff7hA5Klh/230x+TAw6M4r8408nEbHzIqOqG1SzI2V0i59Qhye7hEnDe6fXu7vXp+GjblNpFLiZ2RJBmKJv/dT4WEQQ0LP8drZdtDkO1S/Tmfmnp4u7oYQx26ehu29yDupgWGIhFY1KMlylVtaCEA5FL3bf2IIaI2oHnz5aWlvbvJkcIk7uLB83vqZDBIhS2VYqeGzAWbAjiE7Yd+GipvPEhouli/w5h/+LehChh1KGWwm83qGwNmEGIkhRw1HauJ8GkORcS/IjA5RJgG2Hp8NTskypQ6ZNyEPrnktQ16Yd5LJQ2yxhyRArTYN0Fo9s6JEQtLd2bZDsP4TwtbWMFxSizwivWhZIBsjBZ+iDR/+Afzg4vLy/v78+tPckpSQiJpmCwrMd/BMIDamnpIzLnp+O9N7rf0nmSp+fCakhm0CYjqtt6VKtACQo5fLnEq4eckxtLi9kqGVXHsjhV6CSX3BjGCnAuekNxF57FtpMhJK0EGEE6vy6tb6bBzYtZWls1gA+pCPrCoyb9okyISlDUrcS4H4w2eA+u5JzykA7P+cgg9f16ETk/05XuJcaJ1nWrNqlP3PkAZcDhFNHIliRsmnGJJJrmHLi0pUO0BgkSEI8M1jASxPPosVucmxKMBpFJ4uo5hiwtWWyQKdDZg5Ambm9XdL/broyhxax91ZUV4Jycd1p1yldq60vTAlWpDWu6UhMaZbXcRfuejAQVZWk4T9VZXE4UFbW6nM80wgvrAEahL6bkxlbXtDqXEqCb0+OioaIEFZQ6Nu5GgXVE9BBhmhwn2pOagwrLZor+F1LbYo0XYhk5TsK9VRd0aF2HdSgZSUGG4lq+bcLEjoZpqEmfAUwYMrjZDPK6Ak6JKusThH0zp/tk0nKVAEzvcP9DyoB5BUdOQ/8RtBzzCfjgEekHPdupEAajl1KkKcCUvsRyTssnm5wiXAMny8Q2CQPou4orQsIdEaVnUJ2yica+5JBDH0LXS8sQ5zSSCZBAr6Q98r6znwfGVanMlLOpz2mTROnIYzoyEUqdxo32czEYfSXbAYBOBwY3qymMRNnVBEXUyhO1p77T72jvcESbx2KOxCmmEcQlsKJry6KMIklpqoZvPwnoIYKkGZrX1RJm6amKVGuOqDlVLEbW8VIKrzLp4H2CbtMJiodaDGkSSboOwsATT5wN8/3Vu53j9/SfAb7UkIlU0H7ZDWgmvXHzDhRpQc44xPmpklEHtjZeP7tZR3hFqOKjKpGK2Y9w+oYm0X4SIiKN94p40bBPeevd59cb6y8PVpeXl1fXX5HPKFeKYqaKTUyjyT3SjoCGKPKZqkwDbHqfIYpWlzfX1tY2N1cP6Gur4HR6l4VNRbtOXp0zrVh4a1LVFVw8Iik+9vVN74tnN4iitVevnj9/tba5+pJZv6RU2uw6eXGla6eH86O7ydH4gwWqWO0C4bmuwNs73tdokg4QRc+3EJ4jmlbZNTqdmGvsVVRhmTWTAbzd3ieVLg9mV6qYj8YT/0A0BbwXkYQmafPV8513x8c7W6/Wltd3hMtZXIHQzJAlB+vOCxgEMyJ4e0/XfXf3HkyXJGGvNS1T3IA17wnmu7VXW++urq6Od2CabiQ3EDZNGrm9+oDNxhqNjlTg7y8mR6fX52/efNjdOzL5M/CSSQhRk+lTLyYJ8d3zreOr91dXaJoQSceSOzI4P9azs2MdEpGmpnZ8uT8Zn+6+ucVlIdfmns6z6EHu6VwRkl4ui7OESFpfU48MYDFNhb9nKqF5RstCoNJldzwxJ7OUpIji7i1KEpKlrZ3jq+N3SD8sH6zfKL4dskNS1jRFb+9xWcgurnS5Hk/MaQjsDrRVzvCa14s13ipw3s7OzhaaJETSa+V9OezMNqzoB/Nz5Lk9XEKyNKaVLuOJGQWBX5gsIbOSTsbDicymF6YJLO0maHEwTMurL29O+EownkxnJXMaVKjKaQDNYFb4bu+XtmGa9kily74JkojmFpVpIFkuD2ulZrP00zeE89YPEE3I2K5tIorWN1587Xe6pWapWxAHRYLfkkl1FLNAkad1Jq10mSxNZTwm3cLCW4xrD7vNhj+C4M9//Pya0LS8ubm5jCl69uJTKV+F6/6S4LrWNfWLDtLmuQ6wDVUhpNLlaLI/tXgHT1FJUuMS4nqIomoEFwBGI9VvPiNpukF+68Hq6sEBpujbUt5fx5WM9aqfChCSxjieqeZ0icKulAUr9uEeikL27+4md3cXl1NqDogUBSWxQYgrp2pAUSieTMZDiKZvEU0/f/fly5fvf1i/uUEUff4bosgXSiaToULUT7MgPjC4CVMSBSuNI0t2eXLJKl22L/eNb8WKrpaR5LQr3AhNUh5RlAwHg+Ekoqnx8cf/+IREJ5/P//TLsxcvTk5K1bovPggGg4N4od7w0VcB+iWA3b6GoeWAuexbc54C+4e00uVw2/CbKzgnjMOkNFsSR6q830FDLiSD6VgsHUwW6sOvqU6pWSWy9dOLz5//1vRHQ4N0LBFLh+PRSBfrfrZMQCbKYNWhxNlZMN/DlS6HZ8bVSHGsFAgDhGmcjnRxG/EdHnIim02kB6HeCNGY9yPZKiDZQXP28VM+4ksGY5ViNoZIjuRx4fuArXzwOIukVzPAg6fftEwR+uKH0/HpB8Mpygypv+mhA8IkpTgsSv5oPBzL5nKVWLiPtQWVnXgB8WGn24gUkulEMVdEJCPOG+YkL8VD9Vlbs9ClZUSuQ2DDUBYsA2UbiHoISaFwulIsVmJ5zIiNCJGdcBLpgyYiCWYpW0SziBizUYMsUlASymVq8HSNtZ2s9DW6DKxuJSmhEIkpwEZRWRoEY4lELCmQyGTHF2kgNkSzmE4kEvj/fC3qUaaIcMzRVbJJ0LThMgFZQgsnzuQiTPQVZplRf0hnJZ1O17hROdUljFiBWUGMVi1h9RFGl9Gs1f3NTp58VbqZJNdWa4moDXddFxEuJXljA7VFpJVImCRsl0B2BgPoGFcGne6LI0bLrVSQukAkddE0FeLJAZGt0rBEvpqX/SZ2J6RrpaDqRm5UR3joSIUSN9yZWVnR4CMsjiWs3UdEIO+gUAhVMYXdvGSWgCQkXEhfFAoF8C6atX7eo5XIw+p8yExqC6atZjdzqkZcZGLc8byt9Bh9RJrxRUQEsUP1eo2TyVIC2SmQJeTTNuByPeJvNLvDtk+TJE8GV7mQHF3FdVWXYOoAM5061UtJIuWPo17q06dSs1Gtppi6oLIF3oQ/3x0OP3Wb+Ua10WiWasM+9oC01gnI1gkgOKnBGU6RI3a1oaNzGEkkRPja++7nn3/44fsvPUwgsUtYdsDnK3X6//kNuv7Lr//1qdYZ9ss4f6BJEpkc+rOu784PsC0XbS0J9dF3iHXhf3+krvfBd9h6Ye8BZIvITnfYe0YuHxx8+VpuE2OQ0E7I8WzPUe8xdnWSDIF2ajPK2AIphL+/xhljyIH/SvmwhuKjSITJTv83HD8BVn/4nSZ5dEgy/lmnIGuU2ksmAkmBr3+8FnPg/yDz2kt1sOxUkewgir7+SKJcSJIvH/xOYgldkox+1hn4GuWAkVZ8LJDkWf7McuDPEX5nNA1r3VKp1O1i2fn5AOcicI58+WXAiKQM2whRdssiCcDqoUay2BpFlkyWIAf+guXAd3a2/klfQ7mfGmL0e+3Rb5BdoRmjtc3VTQOSKpKfdXk/cYwp8bCxEg/gJBceMuTA3+38Tmlql3u9fr9Xbo84NEmQqtw5ZjnyK/oLapJwpSw4j9h2uNoKJyTq7hVN5mMkbXlPaFqfZFff/YtjGGGgP36ESXy+c0xz5MsHLylJTcVDCdMRU5t1WaDyaodI8caoQ+R5LWZX3129f3/1jrGeiH9vMJLeU5I23muShDlDcIgyEEIPXXKIePABhhIvFTNfSea2UpLee8VZgmkAzvqHnKI/X2woZ+kGVmdUbqufMR0DfpWuKAmsGOTFLLmRUlwLJLi48ipkCeT/fySblX//44RqD1GWDm7WPKoiwxXVT1B17oIPgZlYVayHs3cSL5KGgDtAklTjPUeT1E4NU6R67dMfnxljSjTey41Vj7JwIqlmBA+NCByHgHpPIWGEkB+gtak7XrZUQe3SqzWSBPNHo4XkIOylaX+JXVo9WN848MgD9Rb2gjS8VPx+HW4RwVGFZiBJ8gPs8bSS45iNmXoPiOto4O6Lh5En/swrzZHDdUTRzYtljyydguPxsmbGuwWXHDlHdSOJxMwxJFdphui9l4yZ1Tksfy+Llyq/eAlnij7ewcubjZPnHmnSq8lsoBawrnKw5QR8+pR+6isnpiaDVLK8jCbqav8mBOoQ1Rb/hS+THDm+/nL9ZuOZF2xtnKo3UmJkoASAYtulvd2pLwRb905LFO41gaYNXGEj5B6SOPeQIJdfY5oBkCJ/7YVvEp1J8pJVQ/MDqqlnq3QwMFQpbzXIQWVheLfYqmDOI4NGVG18S0kScg+/yC5vbDwDirbo20nSKZqW5sfK3Eb4xPcMOFoCLG7dAZvPNUoTGjXCn5wijzfwCjQTvD7xnuAvCosx+ekTMLBldPm2WXWZpVaUdjN+xgYN+DfHidlWvJLxT6/0+skJ+otUf7Gt76bWNrFpsVhTkAHjbTZTSxbw6GoCf+IV8BlIYrkHvN5UiP762SsHLYIgxTcm1sswLC1sknHpmDodyJafA+siSX9ydJrwygWs+vmrX+Q0XZFvhc1PEUbFIk28ZccD53ZHVPXuCOP9O/64LKwv+av5Uvd/P4oErRHdtpKarugUyFqiiR9ZdqUyRBDYwuvxJojUxqv/w5+OIPdQauYbjTzJ28W3fgB6Vnfo7XRPpI1SDpM0Yc1g0TnUKbjxpChN/WGn1kWoDVO9tkIBJ9h3LW6dNl+egmtFrbq7QFIOb0QYyl4cbRs0KvdI8iHVL7flwWkG+z+pnA21nDVrn2QdCkyDE4vXZDuzhLwSJB96ZZx7kI6ClE4O7O0jAR0xmv6tpgXtLQHh60BdqbgyjKs4lnqQXs3iOApKDHk7JGEmmLqjByyenRr0EZVuUggqKcrLcQqIHEBS3SR0bXG2aluBL6ZsqzBd/aqE2KSGWJiooJBbPRlFYv0zjsWYNdPZhjIVwLiGiSOYyKadJ0v3zfFk+UJMYA5EgiICcyUwE5aYSshaah0kAVhEA8cN/Gqbm7tlXWWKWHf3xKAnEe2MuJRfbPGTw2pjJCt9t3nkRZ4z8DqwKNvcwxSVp/aI7svrqGW6ISMp/4LpcxcUGBqYtBRnf9NFXKFVAmRbRUHLxyGMWJVZlLD9lAI289q+VIRzsHlBPaRWU6HgKIj1HSq8n7iDbbA5PbWX5pxsrtXa2VLBum4kY/QscZFU3ondRnQYOkMHw+Ag86K9s4VUrHYEPZFrqoSIouoo5wiyqc7AaG4QNI8VnaaMZFmSbNOkmzc1j4fvONuxk9IYPaQonNSy6Fp/uk3Tn6H7sJraCqjs7OdBWctXCbBFcrRL3WAbSE7sJsUNDbYKO1qUUG8VLjtuoGJkANj+56Hu2mTAGdt7iMWVvtO4A4tE0TNIkYbZcoxOHwH7Lp4IXu7sZYz9JFPQ375MmyOQpqIa7SsARVsNoWWIybRBw4VTSSM6gSP1WQfMSdImKuZCr5OuRHhcaTQS0tIvAUoQNURBXaIc+EMCpI1GXGkHo9Fpko9TgkQJYn18lRkDzRdiFXWB2YoGnqx5JJTvJVNQEQSgREXkKtt2x0speGGa3GmtpDgPIhcRZEiJNNF/ealprbmy3ddHpSnj0G+gkPWwKFLrqvPmY0T7dUQqXGEUgZSke23KqITESClT2ahNGb2F0hzg3OloVyWLkW41k2uTN8SUXGcKI7GJDAEpuh6iRZBmci1958wasK3N0ValeROszMTNX3TD0hJw4MO41pgRERNhjRlNeqAZquWHdZUfbRP4gAnX2mcKqa2BFf8zzTpEm1hDNfM4yMq41OS0Qpv8dS0/LJun33Tj0GQcibrSipb1QjbbClSOFt0qzBUcRgO0FS3nuCAsJnaDsvsI4QHDtMOKOxdIKrLNoxEHR72DiVyhS4Gc34kHjds6O2q+TTUWl4LUsP2MCHWmYqy63md7RNiH0Tw3wwxaSXZShI8Io/1+kWnmZbbYO+JC9gQc597CtvLrOYGeqjAz9s71AYQkS4dZxsmjkI25isCTWpzl4spiiLXw60qlOWHbaDfkPlmsweYqalGuaA/apqWTXviYcF5OJyj3NO2nRFTn4PBpIVGWNzzTRYEacaxgmkwWK2dDwpEzpaDKc7btTmt+kRfnquxLmPNC84zjcJw59YCVSpwtjiP50T5gRfPQIRPQnd6EcEwIlypMPS9pBcSbyiQ23iXd0fDFYF1cb+0VdG+0rTzRT+hdKYpnunAjfzirO13kACkh/UHTUdGYwlS2sulQo8yJ8GscRiXCvsozBB+rS4bANQvBbEsuKK2Ej3hkEge8JUhjG6qFfb56taQ4BWzkT0/zDbQOHXIJrVhUvjDP9UsNKB6LVkvCOx/KbZnhwV/NuKmDv1p6MuEO+MqgqjrFTERerfADCd9QdV/TF8xaOp7NsS89BXwxXZDJApmyaExXyPAheoPkIByMZVcsa+SuezvIp4DPZWNpNFI8UNf3n0lQcKOF9nzBtTzG/MCGS/T2fG9v1+GRk48KzmLUzz9AZ6rx+MHaWTezRMmafngLxxme7l1f75nt8DZ7xC0tE/GXF/icPITr8e7jjcoRKpYClQfcto70eNs7Mt8EcqaAEMy0NctIz5zcG+895sAcoGchpfLhkJ4M+vYtnDk5ecxxOUDUQmUsPnNyLJzfejenZ1rHLDjje5fQtQ4J0/n57t746GJOSbJyCu/5ITQXBC2+dwqd+Nxr9eIuyuaF6e3Z0tL23eToAZnao8n+vMoSrACbXlbZJo34Jgh3+5cfHnNYTpCwYJluz3Ajvov9/YvtJZNnnT4BYDXEdPyye0Yb8S1d3s+pcgB0rKxmfzg7JATtzzFFkCZqmr87s7d9f3Y4mV9HHGD5PLyAK+v5jwrukVrlPyGij9UH6elQedxs3pOAc71l0JOj/mg9O58Mf1HOM6Xzssl5NrAy+EwWOfndKGidDVbMZSDwudyPPxp30DNVARFcJJkLmxps79F6/z4CeDOmKWslQfb0qJvYsZZ34aTQGcJE1ResgrrVz3gmKE3tz1dftLWo7LR4PbN4MchwyjTV3Sqjnh0qxtIEkuRGee5M0TFUeg3Hh8k+AYpGwpJdJF9IhNGB0m1X9hfNHKDTdHLJBSv5y3lCWM8tAp50Z1PEzNHRXpkBD3DxdAMBsJ7GAlpnUdkOAK2tVJocSlZnVDz1GIiraYKS2oWunYISzpQkKsLNpx+jg/sMgctShagdFzsvOEWsJ1ShkstVyDYlZyfQzwVYe02Kv0ZuOSQSpNmXaCERi9ZGo1o0NhOC/h8SdZgNkKr7D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Рисунок 3">
            <a:extLst>
              <a:ext uri="{FF2B5EF4-FFF2-40B4-BE49-F238E27FC236}">
                <a16:creationId xmlns:a16="http://schemas.microsoft.com/office/drawing/2014/main" id="{731EF478-898E-420D-A73E-638B99E0F990}"/>
              </a:ext>
            </a:extLst>
          </p:cNvPr>
          <p:cNvPicPr>
            <a:picLocks noChangeAspect="1"/>
          </p:cNvPicPr>
          <p:nvPr/>
        </p:nvPicPr>
        <p:blipFill>
          <a:blip r:embed="rId3"/>
          <a:stretch>
            <a:fillRect/>
          </a:stretch>
        </p:blipFill>
        <p:spPr>
          <a:xfrm>
            <a:off x="3408466" y="2378857"/>
            <a:ext cx="2319618" cy="2319618"/>
          </a:xfrm>
          <a:prstGeom prst="rect">
            <a:avLst/>
          </a:prstGeom>
        </p:spPr>
      </p:pic>
      <p:sp>
        <p:nvSpPr>
          <p:cNvPr id="5" name="Прямоугольник 4">
            <a:extLst>
              <a:ext uri="{FF2B5EF4-FFF2-40B4-BE49-F238E27FC236}">
                <a16:creationId xmlns:a16="http://schemas.microsoft.com/office/drawing/2014/main" id="{8D12A89C-8915-47CB-B30E-C6612228A09E}"/>
              </a:ext>
            </a:extLst>
          </p:cNvPr>
          <p:cNvSpPr/>
          <p:nvPr/>
        </p:nvSpPr>
        <p:spPr>
          <a:xfrm>
            <a:off x="6901584" y="4436865"/>
            <a:ext cx="2186817" cy="523220"/>
          </a:xfrm>
          <a:prstGeom prst="rect">
            <a:avLst/>
          </a:prstGeom>
        </p:spPr>
        <p:txBody>
          <a:bodyPr wrap="none">
            <a:spAutoFit/>
          </a:bodyPr>
          <a:lstStyle/>
          <a:p>
            <a:r>
              <a:rPr lang="en-US" dirty="0"/>
              <a:t>Lecturer PhD </a:t>
            </a:r>
          </a:p>
          <a:p>
            <a:r>
              <a:rPr lang="en-US" dirty="0" err="1"/>
              <a:t>Anastassiya</a:t>
            </a:r>
            <a:r>
              <a:rPr lang="en-US" dirty="0"/>
              <a:t> Shevchenko</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6806" y="235973"/>
            <a:ext cx="8163233" cy="4712109"/>
          </a:xfrm>
          <a:solidFill>
            <a:schemeClr val="bg1"/>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PROTONS and ELECTRONS </a:t>
            </a:r>
          </a:p>
          <a:p>
            <a:pPr>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 The number of protons or electrons in an atom or ion determines what element it is.  </a:t>
            </a:r>
          </a:p>
          <a:p>
            <a:pPr>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 For example, if a particle has 6 protons in it, it must be CARBON.  </a:t>
            </a:r>
          </a:p>
          <a:p>
            <a:pPr>
              <a:lnSpc>
                <a:spcPct val="100000"/>
              </a:lnSpc>
            </a:pP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ATOMIC NUMBER (Z) </a:t>
            </a:r>
          </a:p>
          <a:p>
            <a:pPr>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  The atomic number of an atom or an ion is equal to its number of protons/electrons.  </a:t>
            </a:r>
          </a:p>
          <a:p>
            <a:pPr algn="ctr">
              <a:lnSpc>
                <a:spcPct val="100000"/>
              </a:lnSpc>
            </a:pP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pP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Atomic Number = Number of Protons or electrons </a:t>
            </a:r>
          </a:p>
          <a:p>
            <a:pPr>
              <a:lnSpc>
                <a:spcPct val="100000"/>
              </a:lnSpc>
            </a:pP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ATOMIC MASS NUMBER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a.m.u</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 The atomic mass number of an atom or ion is equal to the sum of its number of protons plus its number of neutrons.</a:t>
            </a:r>
          </a:p>
          <a:p>
            <a:pPr marL="0" indent="0" algn="ctr">
              <a:lnSpc>
                <a:spcPct val="100000"/>
              </a:lnSpc>
              <a:buNone/>
            </a:pP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00000"/>
              </a:lnSpc>
              <a:buNone/>
            </a:pP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A.M.U. = # protons + # neutrons</a:t>
            </a:r>
          </a:p>
        </p:txBody>
      </p:sp>
    </p:spTree>
    <p:extLst>
      <p:ext uri="{BB962C8B-B14F-4D97-AF65-F5344CB8AC3E}">
        <p14:creationId xmlns:p14="http://schemas.microsoft.com/office/powerpoint/2010/main" val="293142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3354" y="219178"/>
            <a:ext cx="7543800" cy="3017520"/>
          </a:xfrm>
          <a:solidFill>
            <a:schemeClr val="bg1"/>
          </a:solidFill>
        </p:spPr>
        <p:txBody>
          <a:bodyPr>
            <a:noAutofit/>
          </a:bodyPr>
          <a:lstStyle/>
          <a:p>
            <a:r>
              <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ATOMIC WEIGHT </a:t>
            </a:r>
          </a:p>
          <a:p>
            <a:r>
              <a:rPr lang="en-US" sz="2100" dirty="0">
                <a:latin typeface="Arial" panose="020B0604020202020204" pitchFamily="34" charset="0"/>
                <a:cs typeface="Arial" panose="020B0604020202020204" pitchFamily="34" charset="0"/>
              </a:rPr>
              <a:t> The atomic weight of an element (as it appears in the periodic table) is the weighted average of the atomic mass numbers of all of the isotopes for that element.</a:t>
            </a:r>
          </a:p>
          <a:p>
            <a:endParaRPr lang="en-US" sz="2100" dirty="0">
              <a:latin typeface="Arial" panose="020B0604020202020204" pitchFamily="34" charset="0"/>
              <a:cs typeface="Arial" panose="020B0604020202020204" pitchFamily="34" charset="0"/>
            </a:endParaRPr>
          </a:p>
          <a:p>
            <a:r>
              <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MOLECULAR WEIGHT</a:t>
            </a:r>
          </a:p>
          <a:p>
            <a:r>
              <a:rPr lang="en-US" sz="2100" dirty="0">
                <a:latin typeface="Arial" panose="020B0604020202020204" pitchFamily="34" charset="0"/>
                <a:cs typeface="Arial" panose="020B0604020202020204" pitchFamily="34" charset="0"/>
              </a:rPr>
              <a:t>Molecular weight is a measure of the sum of the atomic weight values of the atoms in a molecule. Molecular weight is commonly abbreviated by M.W. or MW. Molecular weight is either unit less or expressed in terms of atomic mass units (</a:t>
            </a:r>
            <a:r>
              <a:rPr lang="en-US" sz="2100" dirty="0" err="1">
                <a:solidFill>
                  <a:srgbClr val="C00000"/>
                </a:solidFill>
                <a:latin typeface="Arial" panose="020B0604020202020204" pitchFamily="34" charset="0"/>
                <a:cs typeface="Arial" panose="020B0604020202020204" pitchFamily="34" charset="0"/>
              </a:rPr>
              <a:t>amu</a:t>
            </a:r>
            <a:r>
              <a:rPr lang="en-US" sz="2100" dirty="0">
                <a:latin typeface="Arial" panose="020B0604020202020204" pitchFamily="34" charset="0"/>
                <a:cs typeface="Arial" panose="020B0604020202020204" pitchFamily="34" charset="0"/>
              </a:rPr>
              <a:t>) or Daltons (</a:t>
            </a:r>
            <a:r>
              <a:rPr lang="en-US" sz="2100" dirty="0">
                <a:solidFill>
                  <a:srgbClr val="C00000"/>
                </a:solidFill>
                <a:latin typeface="Arial" panose="020B0604020202020204" pitchFamily="34" charset="0"/>
                <a:cs typeface="Arial" panose="020B0604020202020204" pitchFamily="34" charset="0"/>
              </a:rPr>
              <a:t>Da</a:t>
            </a:r>
            <a:r>
              <a:rPr lang="en-US" sz="2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5645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5713FA-CFAB-490F-AA5B-00FA0378420C}"/>
              </a:ext>
            </a:extLst>
          </p:cNvPr>
          <p:cNvSpPr>
            <a:spLocks noGrp="1"/>
          </p:cNvSpPr>
          <p:nvPr>
            <p:ph type="title"/>
          </p:nvPr>
        </p:nvSpPr>
        <p:spPr/>
        <p:txBody>
          <a:bodyPr/>
          <a:lstStyle/>
          <a:p>
            <a:r>
              <a:rPr lang="en-US" b="1" dirty="0"/>
              <a:t>Valency of atoms</a:t>
            </a:r>
            <a:endParaRPr lang="ru-RU" b="1" dirty="0"/>
          </a:p>
        </p:txBody>
      </p:sp>
      <p:pic>
        <p:nvPicPr>
          <p:cNvPr id="2052" name="Picture 4">
            <a:extLst>
              <a:ext uri="{FF2B5EF4-FFF2-40B4-BE49-F238E27FC236}">
                <a16:creationId xmlns:a16="http://schemas.microsoft.com/office/drawing/2014/main" id="{B0C3F8AE-B188-4BFB-8BAC-941D632F83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4" t="24321" r="2627" b="3046"/>
          <a:stretch/>
        </p:blipFill>
        <p:spPr bwMode="auto">
          <a:xfrm>
            <a:off x="1445560" y="1485902"/>
            <a:ext cx="6615953" cy="282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2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2954" y="412955"/>
            <a:ext cx="8406581" cy="4444271"/>
          </a:xfrm>
          <a:solidFill>
            <a:schemeClr val="bg1"/>
          </a:solidFill>
        </p:spPr>
        <p:txBody>
          <a:bodyPr>
            <a:noAutofit/>
          </a:bodyPr>
          <a:lstStyle/>
          <a:p>
            <a:pPr marL="0" indent="0">
              <a:lnSpc>
                <a:spcPct val="100000"/>
              </a:lnSpc>
            </a:pPr>
            <a:r>
              <a:rPr lang="ru-RU"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ISOTOPES</a:t>
            </a:r>
            <a:r>
              <a:rPr lang="en-US" sz="2100" dirty="0">
                <a:latin typeface="Arial" panose="020B0604020202020204" pitchFamily="34" charset="0"/>
                <a:cs typeface="Arial" panose="020B0604020202020204" pitchFamily="34" charset="0"/>
              </a:rPr>
              <a:t> </a:t>
            </a:r>
          </a:p>
          <a:p>
            <a:pPr marL="0" indent="0">
              <a:lnSpc>
                <a:spcPct val="100000"/>
              </a:lnSpc>
              <a:buFont typeface="Wingdings" panose="05000000000000000000" pitchFamily="2" charset="2"/>
              <a:buChar char="§"/>
            </a:pPr>
            <a:r>
              <a:rPr lang="en-US" sz="2100" dirty="0">
                <a:latin typeface="Arial" panose="020B0604020202020204" pitchFamily="34" charset="0"/>
                <a:cs typeface="Arial" panose="020B0604020202020204" pitchFamily="34" charset="0"/>
              </a:rPr>
              <a:t>  Isotopes are atoms of the same element that have a different number of neutrons.  Therefore, </a:t>
            </a:r>
            <a:r>
              <a:rPr lang="en-US" sz="2100" dirty="0">
                <a:solidFill>
                  <a:schemeClr val="tx1"/>
                </a:solidFill>
                <a:latin typeface="Arial" panose="020B0604020202020204" pitchFamily="34" charset="0"/>
                <a:cs typeface="Arial" panose="020B0604020202020204" pitchFamily="34" charset="0"/>
              </a:rPr>
              <a:t>Isotopes have the following characteristics: </a:t>
            </a:r>
          </a:p>
          <a:p>
            <a:pPr marL="0" indent="0">
              <a:lnSpc>
                <a:spcPct val="100000"/>
              </a:lnSpc>
              <a:buNone/>
            </a:pPr>
            <a:r>
              <a:rPr lang="en-US" sz="2100" dirty="0">
                <a:latin typeface="Arial" panose="020B0604020202020204" pitchFamily="34" charset="0"/>
                <a:cs typeface="Arial" panose="020B0604020202020204" pitchFamily="34" charset="0"/>
              </a:rPr>
              <a:t>1.  Isotopes have the same atomic number (same number of protons), but a different atomic mass number (a different number of neutrons). </a:t>
            </a:r>
          </a:p>
          <a:p>
            <a:pPr marL="0" indent="0">
              <a:lnSpc>
                <a:spcPct val="100000"/>
              </a:lnSpc>
              <a:buNone/>
            </a:pPr>
            <a:r>
              <a:rPr lang="en-US" sz="2100" dirty="0">
                <a:latin typeface="Arial" panose="020B0604020202020204" pitchFamily="34" charset="0"/>
                <a:cs typeface="Arial" panose="020B0604020202020204" pitchFamily="34" charset="0"/>
              </a:rPr>
              <a:t>2.  Isotopes behave the same chemically, because they are the same element.  The only difference is that one is heavier than the other, because of the additional neutrons. </a:t>
            </a:r>
          </a:p>
          <a:p>
            <a:pPr marL="0" indent="0">
              <a:lnSpc>
                <a:spcPct val="100000"/>
              </a:lnSpc>
              <a:buNone/>
            </a:pPr>
            <a:endParaRPr lang="en-US" sz="2100" dirty="0">
              <a:latin typeface="Arial" panose="020B0604020202020204" pitchFamily="34" charset="0"/>
              <a:cs typeface="Arial" panose="020B0604020202020204" pitchFamily="34" charset="0"/>
            </a:endParaRPr>
          </a:p>
          <a:p>
            <a:pPr marL="0" indent="0">
              <a:lnSpc>
                <a:spcPct val="100000"/>
              </a:lnSpc>
            </a:pPr>
            <a:r>
              <a:rPr lang="en-US" sz="2100" u="sng" dirty="0">
                <a:latin typeface="Arial" panose="020B0604020202020204" pitchFamily="34" charset="0"/>
                <a:cs typeface="Arial" panose="020B0604020202020204" pitchFamily="34" charset="0"/>
              </a:rPr>
              <a:t>For  example</a:t>
            </a:r>
            <a:r>
              <a:rPr lang="en-US" sz="2100" dirty="0">
                <a:latin typeface="Arial" panose="020B0604020202020204" pitchFamily="34" charset="0"/>
                <a:cs typeface="Arial" panose="020B0604020202020204" pitchFamily="34" charset="0"/>
              </a:rPr>
              <a:t>:  Carbon-12  and  Carbon-14  are  both  isotopes  of  carbon.   Carbon-12  has  6 neutrons; carbon-14 has 8 neutrons.</a:t>
            </a:r>
          </a:p>
        </p:txBody>
      </p:sp>
    </p:spTree>
    <p:extLst>
      <p:ext uri="{BB962C8B-B14F-4D97-AF65-F5344CB8AC3E}">
        <p14:creationId xmlns:p14="http://schemas.microsoft.com/office/powerpoint/2010/main" val="425023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278225" y="15240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b="1"/>
              <a:t>Isotopes</a:t>
            </a:r>
            <a:endParaRPr sz="2800" b="1" i="0" u="none" strike="noStrike" cap="none">
              <a:latin typeface="Arial"/>
              <a:ea typeface="Arial"/>
              <a:cs typeface="Arial"/>
              <a:sym typeface="Arial"/>
            </a:endParaRPr>
          </a:p>
        </p:txBody>
      </p:sp>
      <p:pic>
        <p:nvPicPr>
          <p:cNvPr id="228" name="Google Shape;228;p45"/>
          <p:cNvPicPr preferRelativeResize="0"/>
          <p:nvPr/>
        </p:nvPicPr>
        <p:blipFill rotWithShape="1">
          <a:blip r:embed="rId3">
            <a:alphaModFix/>
          </a:blip>
          <a:srcRect/>
          <a:stretch/>
        </p:blipFill>
        <p:spPr>
          <a:xfrm>
            <a:off x="311700" y="892236"/>
            <a:ext cx="8520600" cy="3663829"/>
          </a:xfrm>
          <a:prstGeom prst="rect">
            <a:avLst/>
          </a:prstGeom>
          <a:noFill/>
          <a:ln>
            <a:noFill/>
          </a:ln>
        </p:spPr>
      </p:pic>
    </p:spTree>
    <p:extLst>
      <p:ext uri="{BB962C8B-B14F-4D97-AF65-F5344CB8AC3E}">
        <p14:creationId xmlns:p14="http://schemas.microsoft.com/office/powerpoint/2010/main" val="413282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793" y="334051"/>
            <a:ext cx="7543800" cy="624594"/>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Periodic Table</a:t>
            </a:r>
          </a:p>
        </p:txBody>
      </p:sp>
      <p:sp>
        <p:nvSpPr>
          <p:cNvPr id="3" name="Объект 2"/>
          <p:cNvSpPr>
            <a:spLocks noGrp="1"/>
          </p:cNvSpPr>
          <p:nvPr>
            <p:ph idx="1"/>
          </p:nvPr>
        </p:nvSpPr>
        <p:spPr>
          <a:xfrm>
            <a:off x="442452" y="958645"/>
            <a:ext cx="7831394" cy="3709220"/>
          </a:xfrm>
          <a:solidFill>
            <a:schemeClr val="bg1"/>
          </a:solidFill>
        </p:spPr>
        <p:txBody>
          <a:bodyPr>
            <a:noAutofit/>
          </a:bodyPr>
          <a:lstStyle/>
          <a:p>
            <a:pPr marL="0" indent="0">
              <a:lnSpc>
                <a:spcPct val="12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 Elements arranged according to atomic number starting with hydrogen – (atomic # = 1)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Contains horizontal rows called periods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Ascending atomic # from left to right.</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Contains vertical columns referred to as groups.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We are concerned with groups IA-VIIIA</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Elements in a group have similar chemical and physical properties</a:t>
            </a:r>
          </a:p>
        </p:txBody>
      </p:sp>
    </p:spTree>
    <p:extLst>
      <p:ext uri="{BB962C8B-B14F-4D97-AF65-F5344CB8AC3E}">
        <p14:creationId xmlns:p14="http://schemas.microsoft.com/office/powerpoint/2010/main" val="247876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britannica.com/88/22388-050-D28F3BD4/Magnesium-magnesium-symbol-square-Mg-properties-s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88" y="0"/>
            <a:ext cx="7031023" cy="469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1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sites.google.com/site/christianleechem/_/rsrc/1318386980149/chapter-2-the-structure-of-matter/diagram/periodic%20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15" y="-58085"/>
            <a:ext cx="6827178" cy="512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3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ealmed.ru/files2/tablica_mendele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35" y="-2857"/>
            <a:ext cx="7285703" cy="514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1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3">
            <a:alphaModFix/>
          </a:blip>
          <a:srcRect/>
          <a:stretch/>
        </p:blipFill>
        <p:spPr>
          <a:xfrm>
            <a:off x="1543461" y="152400"/>
            <a:ext cx="6057077" cy="4838700"/>
          </a:xfrm>
          <a:prstGeom prst="rect">
            <a:avLst/>
          </a:prstGeom>
          <a:noFill/>
          <a:ln>
            <a:noFill/>
          </a:ln>
        </p:spPr>
      </p:pic>
    </p:spTree>
    <p:extLst>
      <p:ext uri="{BB962C8B-B14F-4D97-AF65-F5344CB8AC3E}">
        <p14:creationId xmlns:p14="http://schemas.microsoft.com/office/powerpoint/2010/main" val="70559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311700" y="1490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t>LEARNING OUTCOMES</a:t>
            </a:r>
            <a:endParaRPr b="1"/>
          </a:p>
        </p:txBody>
      </p:sp>
      <p:sp>
        <p:nvSpPr>
          <p:cNvPr id="112" name="Google Shape;112;p27"/>
          <p:cNvSpPr txBox="1">
            <a:spLocks noGrp="1"/>
          </p:cNvSpPr>
          <p:nvPr>
            <p:ph type="body" idx="1"/>
          </p:nvPr>
        </p:nvSpPr>
        <p:spPr>
          <a:xfrm>
            <a:off x="311700" y="721750"/>
            <a:ext cx="8520600" cy="415225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400" b="1" dirty="0"/>
              <a:t>As a result of the lesson you will be able to:</a:t>
            </a:r>
            <a:endParaRPr sz="1400" b="1" dirty="0"/>
          </a:p>
          <a:p>
            <a:pPr marL="0" lvl="0" indent="0" algn="l" rtl="0">
              <a:lnSpc>
                <a:spcPct val="115000"/>
              </a:lnSpc>
              <a:spcBef>
                <a:spcPts val="0"/>
              </a:spcBef>
              <a:spcAft>
                <a:spcPts val="0"/>
              </a:spcAft>
              <a:buSzPts val="1800"/>
              <a:buNone/>
            </a:pPr>
            <a:endParaRPr sz="1400" b="1" dirty="0"/>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the structure of atoms in terms of protons, neutrons, and electrons;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understand what is meant by a chemical element and how they are located in the periodic table;</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understand the concept of valency and how it can be used to rationalize and predict compound formulas;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explain what is meant by the atomic number and relative atomic mass of a chemical element;</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evaluate the impact of quantum mechanics on understanding how electrons are arranged in atoms;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define the terms: isotopes, isotope stability, radioactivity, radioactive radiation to present the general principles of nuclear chemistry.</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using the half-life, estimate the time required for various masses of radioactive decay to occur.</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alpha, beta, positron and gamma radiation and be able to balance the radioactive decay equation;</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radioisotopes used in medicine.</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radioactive health check methods: X-ray, magnetic resonance imaging (MRI).</a:t>
            </a:r>
            <a:endParaRPr lang="en-US" sz="1600" b="1" i="0" u="none" strike="noStrike" dirty="0">
              <a:solidFill>
                <a:srgbClr val="000000"/>
              </a:solidFill>
              <a:effectLst/>
              <a:latin typeface="Times New Roman" panose="02020603050405020304" pitchFamily="18" charset="0"/>
            </a:endParaRPr>
          </a:p>
          <a:p>
            <a:pPr marL="0" lvl="0" indent="0" algn="l" rtl="0">
              <a:lnSpc>
                <a:spcPct val="115000"/>
              </a:lnSpc>
              <a:spcBef>
                <a:spcPts val="0"/>
              </a:spcBef>
              <a:spcAft>
                <a:spcPts val="0"/>
              </a:spcAft>
              <a:buSzPts val="1800"/>
              <a:buNone/>
            </a:pPr>
            <a:endParaRPr sz="14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83BAC-26FA-4022-9D2C-0E41727FFD60}"/>
              </a:ext>
            </a:extLst>
          </p:cNvPr>
          <p:cNvSpPr>
            <a:spLocks noGrp="1"/>
          </p:cNvSpPr>
          <p:nvPr>
            <p:ph type="title"/>
          </p:nvPr>
        </p:nvSpPr>
        <p:spPr/>
        <p:txBody>
          <a:bodyPr/>
          <a:lstStyle/>
          <a:p>
            <a:r>
              <a:rPr lang="en-US" dirty="0"/>
              <a:t>Terminology</a:t>
            </a:r>
            <a:endParaRPr lang="ru-RU" dirty="0"/>
          </a:p>
        </p:txBody>
      </p:sp>
      <p:sp>
        <p:nvSpPr>
          <p:cNvPr id="3" name="Объект 2">
            <a:extLst>
              <a:ext uri="{FF2B5EF4-FFF2-40B4-BE49-F238E27FC236}">
                <a16:creationId xmlns:a16="http://schemas.microsoft.com/office/drawing/2014/main" id="{C9FFAE74-C914-44B6-9A48-E033D89190D4}"/>
              </a:ext>
            </a:extLst>
          </p:cNvPr>
          <p:cNvSpPr>
            <a:spLocks noGrp="1"/>
          </p:cNvSpPr>
          <p:nvPr>
            <p:ph idx="1"/>
          </p:nvPr>
        </p:nvSpPr>
        <p:spPr>
          <a:xfrm>
            <a:off x="3245048" y="244798"/>
            <a:ext cx="5365377" cy="3416400"/>
          </a:xfrm>
        </p:spPr>
        <p:txBody>
          <a:bodyPr/>
          <a:lstStyle/>
          <a:p>
            <a:r>
              <a:rPr lang="en-US" sz="1700" dirty="0"/>
              <a:t>Stable isotopes do not decay into other elements. In contrast, radioactive isotopes (e.g., 14C) are unstable and will decay into other elements.</a:t>
            </a:r>
            <a:endParaRPr lang="en-US" sz="1700" b="1" dirty="0"/>
          </a:p>
          <a:p>
            <a:r>
              <a:rPr lang="en-US" sz="1700" b="1" dirty="0"/>
              <a:t>The half-life </a:t>
            </a:r>
            <a:r>
              <a:rPr lang="en-US" sz="1700" dirty="0"/>
              <a:t>of a radioactive isotope is the amount of time it takes for one-half of the radioactive isotope to decay. The half-life of a specific radioactive isotope is constant; it is unaffected by conditions and is independent of the initial amount of that isotope.</a:t>
            </a:r>
            <a:endParaRPr lang="ru-RU" sz="1700" dirty="0"/>
          </a:p>
        </p:txBody>
      </p:sp>
      <p:pic>
        <p:nvPicPr>
          <p:cNvPr id="1026" name="Picture 2" descr="Half-Life - StickMan Physics">
            <a:extLst>
              <a:ext uri="{FF2B5EF4-FFF2-40B4-BE49-F238E27FC236}">
                <a16:creationId xmlns:a16="http://schemas.microsoft.com/office/drawing/2014/main" id="{1E37EF17-9CFD-4F0C-9224-7C5F3333F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839" y="3284103"/>
            <a:ext cx="3156819" cy="1614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 of Stable and Radioactive Isotopes SOIL 5813">
            <a:extLst>
              <a:ext uri="{FF2B5EF4-FFF2-40B4-BE49-F238E27FC236}">
                <a16:creationId xmlns:a16="http://schemas.microsoft.com/office/drawing/2014/main" id="{876F1068-8FB5-43DE-87FF-561A8AB8C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1" r="19389"/>
          <a:stretch/>
        </p:blipFill>
        <p:spPr bwMode="auto">
          <a:xfrm>
            <a:off x="326092" y="1313207"/>
            <a:ext cx="2904565" cy="29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9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b="1"/>
              <a:t>Radioactivity</a:t>
            </a:r>
            <a:endParaRPr sz="2800" b="1" i="0" u="none" strike="noStrike" cap="none">
              <a:latin typeface="Arial"/>
              <a:ea typeface="Arial"/>
              <a:cs typeface="Arial"/>
              <a:sym typeface="Arial"/>
            </a:endParaRPr>
          </a:p>
        </p:txBody>
      </p:sp>
      <p:pic>
        <p:nvPicPr>
          <p:cNvPr id="248" name="Google Shape;248;p48"/>
          <p:cNvPicPr preferRelativeResize="0"/>
          <p:nvPr/>
        </p:nvPicPr>
        <p:blipFill rotWithShape="1">
          <a:blip r:embed="rId3">
            <a:alphaModFix/>
          </a:blip>
          <a:srcRect/>
          <a:stretch/>
        </p:blipFill>
        <p:spPr>
          <a:xfrm>
            <a:off x="311701" y="664093"/>
            <a:ext cx="8520597" cy="4294381"/>
          </a:xfrm>
          <a:prstGeom prst="rect">
            <a:avLst/>
          </a:prstGeom>
          <a:noFill/>
          <a:ln>
            <a:noFill/>
          </a:ln>
        </p:spPr>
      </p:pic>
    </p:spTree>
    <p:extLst>
      <p:ext uri="{BB962C8B-B14F-4D97-AF65-F5344CB8AC3E}">
        <p14:creationId xmlns:p14="http://schemas.microsoft.com/office/powerpoint/2010/main" val="372471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040674" y="483975"/>
            <a:ext cx="4572000" cy="3333750"/>
          </a:xfrm>
          <a:prstGeom prst="rect">
            <a:avLst/>
          </a:prstGeom>
        </p:spPr>
      </p:pic>
    </p:spTree>
    <p:extLst>
      <p:ext uri="{BB962C8B-B14F-4D97-AF65-F5344CB8AC3E}">
        <p14:creationId xmlns:p14="http://schemas.microsoft.com/office/powerpoint/2010/main" val="136095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Science Park HS -- Honors Chemistry</a:t>
            </a:r>
          </a:p>
        </p:txBody>
      </p:sp>
      <p:sp>
        <p:nvSpPr>
          <p:cNvPr id="22530" name="Rectangle 2"/>
          <p:cNvSpPr>
            <a:spLocks noGrp="1" noChangeArrowheads="1"/>
          </p:cNvSpPr>
          <p:nvPr>
            <p:ph type="title"/>
          </p:nvPr>
        </p:nvSpPr>
        <p:spPr>
          <a:xfrm>
            <a:off x="1343024" y="191312"/>
            <a:ext cx="6457950" cy="857250"/>
          </a:xfrm>
        </p:spPr>
        <p:txBody>
          <a:bodyPr>
            <a:noAutofit/>
          </a:bodyPr>
          <a:lstStyle/>
          <a:p>
            <a:pPr algn="ctr"/>
            <a:r>
              <a:rPr lang="en-US" altLang="en-US" sz="2700" b="1" dirty="0">
                <a:solidFill>
                  <a:srgbClr val="FF0000"/>
                </a:solidFill>
              </a:rPr>
              <a:t>What do we mean by Radioactivity?</a:t>
            </a:r>
          </a:p>
        </p:txBody>
      </p:sp>
      <p:sp>
        <p:nvSpPr>
          <p:cNvPr id="22540" name="Text Box 12"/>
          <p:cNvSpPr txBox="1">
            <a:spLocks noChangeArrowheads="1"/>
          </p:cNvSpPr>
          <p:nvPr/>
        </p:nvSpPr>
        <p:spPr bwMode="auto">
          <a:xfrm>
            <a:off x="474182" y="958127"/>
            <a:ext cx="7218293" cy="4178067"/>
          </a:xfrm>
          <a:prstGeom prst="rect">
            <a:avLst/>
          </a:prstGeom>
          <a:solidFill>
            <a:schemeClr val="bg1"/>
          </a:solidFill>
          <a:ln>
            <a:noFill/>
          </a:ln>
          <a:effectLst/>
        </p:spPr>
        <p:txBody>
          <a:bodyPr wrap="square">
            <a:spAutoFit/>
          </a:bodyPr>
          <a:lstStyle/>
          <a:p>
            <a:r>
              <a:rPr kumimoji="1" lang="en-US" altLang="en-US" sz="2100" b="1" dirty="0"/>
              <a:t>Radioactive decay</a:t>
            </a:r>
            <a:r>
              <a:rPr kumimoji="1" lang="en-US" altLang="en-US" sz="2100" dirty="0"/>
              <a:t> is the process in which an unstable </a:t>
            </a:r>
            <a:r>
              <a:rPr kumimoji="1" lang="en-US" altLang="en-US" sz="2100" b="1" i="1" dirty="0"/>
              <a:t>atomic nucleus</a:t>
            </a:r>
            <a:r>
              <a:rPr kumimoji="1" lang="en-US" altLang="en-US" sz="2100" dirty="0"/>
              <a:t> loses energy by </a:t>
            </a:r>
            <a:r>
              <a:rPr kumimoji="1" lang="en-US" altLang="en-US" sz="2100" b="1" i="1" dirty="0"/>
              <a:t>emitting radiation</a:t>
            </a:r>
            <a:r>
              <a:rPr kumimoji="1" lang="en-US" altLang="en-US" sz="2100" dirty="0"/>
              <a:t> in the form of </a:t>
            </a:r>
            <a:r>
              <a:rPr kumimoji="1" lang="en-US" altLang="en-US" sz="2100" b="1" i="1" dirty="0"/>
              <a:t>particles or electromagnetic waves</a:t>
            </a:r>
            <a:r>
              <a:rPr kumimoji="1" lang="en-US" altLang="en-US" sz="2100" b="1" dirty="0"/>
              <a:t>. Elements with atomic numbers greater than 83 are all radioactive. </a:t>
            </a:r>
          </a:p>
          <a:p>
            <a:r>
              <a:rPr kumimoji="1" lang="en-US" altLang="en-US" sz="2100" dirty="0"/>
              <a:t>A nucleus is unstable if the ratio of protons and neutrons is unbalanced.  There are numerous types of radioactive decay.  KEY IDEA:</a:t>
            </a:r>
          </a:p>
          <a:p>
            <a:endParaRPr kumimoji="1" lang="en-US" altLang="en-US" sz="2100" dirty="0"/>
          </a:p>
          <a:p>
            <a:pPr algn="ctr"/>
            <a:r>
              <a:rPr kumimoji="1" lang="en-US" altLang="en-US" sz="2100" dirty="0"/>
              <a:t>An unstable nucleus releases energy to become more stable. </a:t>
            </a:r>
          </a:p>
          <a:p>
            <a:endParaRPr kumimoji="1" lang="en-US" altLang="en-US" sz="1050" dirty="0"/>
          </a:p>
          <a:p>
            <a:endParaRPr lang="en-US" altLang="en-US" sz="2400" dirty="0"/>
          </a:p>
        </p:txBody>
      </p:sp>
      <p:pic>
        <p:nvPicPr>
          <p:cNvPr id="5" name="Picture 5" descr="radioactive">
            <a:extLst>
              <a:ext uri="{FF2B5EF4-FFF2-40B4-BE49-F238E27FC236}">
                <a16:creationId xmlns:a16="http://schemas.microsoft.com/office/drawing/2014/main" id="{A2C4E573-282B-4BC3-97C2-4A9119753E04}"/>
              </a:ext>
            </a:extLst>
          </p:cNvPr>
          <p:cNvPicPr>
            <a:picLocks noChangeAspect="1" noChangeArrowheads="1"/>
          </p:cNvPicPr>
          <p:nvPr/>
        </p:nvPicPr>
        <p:blipFill>
          <a:blip r:embed="rId2" cstate="print"/>
          <a:srcRect/>
          <a:stretch>
            <a:fillRect/>
          </a:stretch>
        </p:blipFill>
        <p:spPr>
          <a:xfrm>
            <a:off x="7406316" y="3405816"/>
            <a:ext cx="1737685" cy="1737685"/>
          </a:xfrm>
          <a:prstGeom prst="rect">
            <a:avLst/>
          </a:prstGeom>
        </p:spPr>
      </p:pic>
    </p:spTree>
    <p:extLst>
      <p:ext uri="{BB962C8B-B14F-4D97-AF65-F5344CB8AC3E}">
        <p14:creationId xmlns:p14="http://schemas.microsoft.com/office/powerpoint/2010/main" val="343963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072AA7-A069-4CB3-B7B8-A62B5E6BA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458" y="656946"/>
            <a:ext cx="5563084" cy="35418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CBF8EDB-11AE-4455-B532-1545E5BDD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313" y="0"/>
            <a:ext cx="52613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63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7971" y="529392"/>
            <a:ext cx="3547390" cy="531687"/>
          </a:xfrm>
          <a:prstGeom prst="rect">
            <a:avLst/>
          </a:prstGeom>
        </p:spPr>
        <p:txBody>
          <a:bodyPr spcFirstLastPara="1" vert="horz" wrap="square" lIns="0" tIns="9083" rIns="0" bIns="0" rtlCol="0" anchor="ctr" anchorCtr="0">
            <a:spAutoFit/>
          </a:bodyPr>
          <a:lstStyle/>
          <a:p>
            <a:pPr marL="9560">
              <a:spcBef>
                <a:spcPts val="71"/>
              </a:spcBef>
            </a:pPr>
            <a:r>
              <a:rPr sz="3312" spc="-4" dirty="0"/>
              <a:t>Alpha</a:t>
            </a:r>
            <a:r>
              <a:rPr sz="3312" spc="-41" dirty="0"/>
              <a:t> </a:t>
            </a:r>
            <a:r>
              <a:rPr sz="3312" spc="-4" dirty="0"/>
              <a:t>Emission</a:t>
            </a:r>
            <a:endParaRPr sz="3312"/>
          </a:p>
        </p:txBody>
      </p:sp>
      <p:pic>
        <p:nvPicPr>
          <p:cNvPr id="3" name="object 3"/>
          <p:cNvPicPr/>
          <p:nvPr/>
        </p:nvPicPr>
        <p:blipFill>
          <a:blip r:embed="rId3" cstate="print"/>
          <a:stretch>
            <a:fillRect/>
          </a:stretch>
        </p:blipFill>
        <p:spPr>
          <a:xfrm>
            <a:off x="1377486" y="1603472"/>
            <a:ext cx="6389030" cy="291860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4990" y="472029"/>
            <a:ext cx="3313160" cy="531687"/>
          </a:xfrm>
          <a:prstGeom prst="rect">
            <a:avLst/>
          </a:prstGeom>
        </p:spPr>
        <p:txBody>
          <a:bodyPr spcFirstLastPara="1" vert="horz" wrap="square" lIns="0" tIns="9083" rIns="0" bIns="0" rtlCol="0" anchor="ctr" anchorCtr="0">
            <a:spAutoFit/>
          </a:bodyPr>
          <a:lstStyle/>
          <a:p>
            <a:pPr marL="9560">
              <a:spcBef>
                <a:spcPts val="71"/>
              </a:spcBef>
            </a:pPr>
            <a:r>
              <a:rPr sz="3312" spc="-4" dirty="0"/>
              <a:t>Beta</a:t>
            </a:r>
            <a:r>
              <a:rPr sz="3312" spc="-45" dirty="0"/>
              <a:t> </a:t>
            </a:r>
            <a:r>
              <a:rPr sz="3312" spc="-4" dirty="0"/>
              <a:t>Emission</a:t>
            </a:r>
            <a:endParaRPr sz="3312"/>
          </a:p>
        </p:txBody>
      </p:sp>
      <p:pic>
        <p:nvPicPr>
          <p:cNvPr id="3" name="object 3"/>
          <p:cNvPicPr/>
          <p:nvPr/>
        </p:nvPicPr>
        <p:blipFill>
          <a:blip r:embed="rId3" cstate="print"/>
          <a:stretch>
            <a:fillRect/>
          </a:stretch>
        </p:blipFill>
        <p:spPr>
          <a:xfrm>
            <a:off x="1381501" y="1553567"/>
            <a:ext cx="6381572" cy="29111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5096" y="529392"/>
            <a:ext cx="4153520" cy="531687"/>
          </a:xfrm>
          <a:prstGeom prst="rect">
            <a:avLst/>
          </a:prstGeom>
        </p:spPr>
        <p:txBody>
          <a:bodyPr spcFirstLastPara="1" vert="horz" wrap="square" lIns="0" tIns="9083" rIns="0" bIns="0" rtlCol="0" anchor="ctr" anchorCtr="0">
            <a:spAutoFit/>
          </a:bodyPr>
          <a:lstStyle/>
          <a:p>
            <a:pPr marL="9560">
              <a:spcBef>
                <a:spcPts val="71"/>
              </a:spcBef>
            </a:pPr>
            <a:r>
              <a:rPr sz="3312" spc="-4" dirty="0"/>
              <a:t>Positron</a:t>
            </a:r>
            <a:r>
              <a:rPr sz="3312" spc="-34" dirty="0"/>
              <a:t> </a:t>
            </a:r>
            <a:r>
              <a:rPr sz="3312" spc="-4" dirty="0"/>
              <a:t>Emission</a:t>
            </a:r>
            <a:endParaRPr sz="3312"/>
          </a:p>
        </p:txBody>
      </p:sp>
      <p:pic>
        <p:nvPicPr>
          <p:cNvPr id="3" name="object 3"/>
          <p:cNvPicPr/>
          <p:nvPr/>
        </p:nvPicPr>
        <p:blipFill>
          <a:blip r:embed="rId2" cstate="print"/>
          <a:stretch>
            <a:fillRect/>
          </a:stretch>
        </p:blipFill>
        <p:spPr>
          <a:xfrm>
            <a:off x="1427965" y="1639610"/>
            <a:ext cx="6288071" cy="25956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0362" y="529393"/>
            <a:ext cx="5051392" cy="531687"/>
          </a:xfrm>
          <a:prstGeom prst="rect">
            <a:avLst/>
          </a:prstGeom>
        </p:spPr>
        <p:txBody>
          <a:bodyPr spcFirstLastPara="1" vert="horz" wrap="square" lIns="0" tIns="9083" rIns="0" bIns="0" rtlCol="0" anchor="ctr" anchorCtr="0">
            <a:spAutoFit/>
          </a:bodyPr>
          <a:lstStyle/>
          <a:p>
            <a:pPr marL="9560">
              <a:spcBef>
                <a:spcPts val="71"/>
              </a:spcBef>
            </a:pPr>
            <a:r>
              <a:rPr sz="3312" spc="-4" dirty="0"/>
              <a:t>Electron</a:t>
            </a:r>
            <a:r>
              <a:rPr sz="3312" spc="-34" dirty="0"/>
              <a:t> </a:t>
            </a:r>
            <a:r>
              <a:rPr sz="3312" spc="-4" dirty="0"/>
              <a:t>Capture</a:t>
            </a:r>
            <a:endParaRPr sz="3312" dirty="0"/>
          </a:p>
        </p:txBody>
      </p:sp>
      <p:pic>
        <p:nvPicPr>
          <p:cNvPr id="3" name="object 3"/>
          <p:cNvPicPr/>
          <p:nvPr/>
        </p:nvPicPr>
        <p:blipFill>
          <a:blip r:embed="rId3" cstate="print"/>
          <a:stretch>
            <a:fillRect/>
          </a:stretch>
        </p:blipFill>
        <p:spPr>
          <a:xfrm>
            <a:off x="1352819" y="1733111"/>
            <a:ext cx="6438935" cy="244478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6551" y="529392"/>
            <a:ext cx="3990037" cy="531687"/>
          </a:xfrm>
          <a:prstGeom prst="rect">
            <a:avLst/>
          </a:prstGeom>
        </p:spPr>
        <p:txBody>
          <a:bodyPr spcFirstLastPara="1" vert="horz" wrap="square" lIns="0" tIns="9083" rIns="0" bIns="0" rtlCol="0" anchor="ctr" anchorCtr="0">
            <a:spAutoFit/>
          </a:bodyPr>
          <a:lstStyle/>
          <a:p>
            <a:pPr marL="9560">
              <a:spcBef>
                <a:spcPts val="71"/>
              </a:spcBef>
            </a:pPr>
            <a:r>
              <a:rPr sz="3312" spc="-4" dirty="0"/>
              <a:t>Gamma</a:t>
            </a:r>
            <a:r>
              <a:rPr sz="3312" spc="-49" dirty="0"/>
              <a:t> </a:t>
            </a:r>
            <a:r>
              <a:rPr sz="3312" spc="-4" dirty="0"/>
              <a:t>Emission</a:t>
            </a:r>
            <a:endParaRPr sz="3312"/>
          </a:p>
        </p:txBody>
      </p:sp>
      <p:pic>
        <p:nvPicPr>
          <p:cNvPr id="3" name="object 3"/>
          <p:cNvPicPr/>
          <p:nvPr/>
        </p:nvPicPr>
        <p:blipFill>
          <a:blip r:embed="rId3" cstate="print"/>
          <a:stretch>
            <a:fillRect/>
          </a:stretch>
        </p:blipFill>
        <p:spPr>
          <a:xfrm>
            <a:off x="1273659" y="1711313"/>
            <a:ext cx="6596681" cy="25239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8"/>
          <p:cNvPicPr preferRelativeResize="0"/>
          <p:nvPr/>
        </p:nvPicPr>
        <p:blipFill rotWithShape="1">
          <a:blip r:embed="rId3">
            <a:alphaModFix/>
          </a:blip>
          <a:srcRect l="4229" t="5771" r="4411" b="41989"/>
          <a:stretch/>
        </p:blipFill>
        <p:spPr>
          <a:xfrm>
            <a:off x="227387" y="816200"/>
            <a:ext cx="8689226" cy="3511100"/>
          </a:xfrm>
          <a:prstGeom prst="rect">
            <a:avLst/>
          </a:prstGeom>
          <a:noFill/>
          <a:ln>
            <a:noFill/>
          </a:ln>
        </p:spPr>
      </p:pic>
    </p:spTree>
    <p:extLst>
      <p:ext uri="{BB962C8B-B14F-4D97-AF65-F5344CB8AC3E}">
        <p14:creationId xmlns:p14="http://schemas.microsoft.com/office/powerpoint/2010/main" val="178220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2A2D2-AE1F-4A55-9FF7-3B30D75A9E69}"/>
              </a:ext>
            </a:extLst>
          </p:cNvPr>
          <p:cNvSpPr>
            <a:spLocks noGrp="1"/>
          </p:cNvSpPr>
          <p:nvPr>
            <p:ph type="title"/>
          </p:nvPr>
        </p:nvSpPr>
        <p:spPr/>
        <p:txBody>
          <a:bodyPr/>
          <a:lstStyle/>
          <a:p>
            <a:pPr algn="ctr"/>
            <a:r>
              <a:rPr lang="en-US" dirty="0"/>
              <a:t>Spontaneous fission </a:t>
            </a:r>
            <a:endParaRPr lang="ru-RU" dirty="0"/>
          </a:p>
        </p:txBody>
      </p:sp>
      <p:pic>
        <p:nvPicPr>
          <p:cNvPr id="3" name="Рисунок 2">
            <a:extLst>
              <a:ext uri="{FF2B5EF4-FFF2-40B4-BE49-F238E27FC236}">
                <a16:creationId xmlns:a16="http://schemas.microsoft.com/office/drawing/2014/main" id="{0E011349-9C2B-4F5C-83CE-63E0BFB7AD4A}"/>
              </a:ext>
            </a:extLst>
          </p:cNvPr>
          <p:cNvPicPr>
            <a:picLocks noChangeAspect="1"/>
          </p:cNvPicPr>
          <p:nvPr/>
        </p:nvPicPr>
        <p:blipFill>
          <a:blip r:embed="rId3"/>
          <a:stretch>
            <a:fillRect/>
          </a:stretch>
        </p:blipFill>
        <p:spPr>
          <a:xfrm>
            <a:off x="1799266" y="1552498"/>
            <a:ext cx="5545469" cy="1647902"/>
          </a:xfrm>
          <a:prstGeom prst="rect">
            <a:avLst/>
          </a:prstGeom>
        </p:spPr>
      </p:pic>
    </p:spTree>
    <p:extLst>
      <p:ext uri="{BB962C8B-B14F-4D97-AF65-F5344CB8AC3E}">
        <p14:creationId xmlns:p14="http://schemas.microsoft.com/office/powerpoint/2010/main" val="2158469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C6A0594-F7B3-FC0C-3AB1-65CE4E33C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96"/>
          <a:stretch/>
        </p:blipFill>
        <p:spPr bwMode="auto">
          <a:xfrm>
            <a:off x="1200150" y="395968"/>
            <a:ext cx="6858000" cy="435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7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3779A3-BB69-4D7A-81E5-CFA14EFC45E9}"/>
              </a:ext>
            </a:extLst>
          </p:cNvPr>
          <p:cNvSpPr>
            <a:spLocks noGrp="1"/>
          </p:cNvSpPr>
          <p:nvPr>
            <p:ph type="title"/>
          </p:nvPr>
        </p:nvSpPr>
        <p:spPr/>
        <p:txBody>
          <a:bodyPr/>
          <a:lstStyle/>
          <a:p>
            <a:r>
              <a:rPr lang="en-US" b="1" dirty="0">
                <a:solidFill>
                  <a:srgbClr val="002060"/>
                </a:solidFill>
              </a:rPr>
              <a:t>Problem 1</a:t>
            </a:r>
            <a:endParaRPr lang="ru-RU" b="1" dirty="0">
              <a:solidFill>
                <a:srgbClr val="002060"/>
              </a:solidFill>
            </a:endParaRPr>
          </a:p>
        </p:txBody>
      </p:sp>
      <p:sp>
        <p:nvSpPr>
          <p:cNvPr id="3" name="Объект 2">
            <a:extLst>
              <a:ext uri="{FF2B5EF4-FFF2-40B4-BE49-F238E27FC236}">
                <a16:creationId xmlns:a16="http://schemas.microsoft.com/office/drawing/2014/main" id="{972BCAEC-8FEA-4796-9465-1F6051DBCD65}"/>
              </a:ext>
            </a:extLst>
          </p:cNvPr>
          <p:cNvSpPr>
            <a:spLocks noGrp="1"/>
          </p:cNvSpPr>
          <p:nvPr>
            <p:ph idx="1"/>
          </p:nvPr>
        </p:nvSpPr>
        <p:spPr/>
        <p:txBody>
          <a:bodyPr>
            <a:normAutofit/>
          </a:bodyPr>
          <a:lstStyle/>
          <a:p>
            <a:pPr marL="0" indent="0">
              <a:buNone/>
            </a:pPr>
            <a:r>
              <a:rPr lang="en-US" sz="2400" i="1" dirty="0">
                <a:latin typeface="+mj-lt"/>
              </a:rPr>
              <a:t>Writing Nuclear Equations for Radioactive Decay Processes </a:t>
            </a:r>
            <a:br>
              <a:rPr lang="en-US" sz="2400" i="1" dirty="0">
                <a:latin typeface="+mj-lt"/>
              </a:rPr>
            </a:br>
            <a:r>
              <a:rPr lang="en-US" dirty="0"/>
              <a:t>Write nuclear equations to represent (a) </a:t>
            </a:r>
            <a:r>
              <a:rPr lang="el-GR" dirty="0"/>
              <a:t>α</a:t>
            </a:r>
            <a:r>
              <a:rPr lang="en-US" dirty="0"/>
              <a:t>-emission by 222Rn and (b) radioactive decay of bismuth-215 to polonium-215.</a:t>
            </a:r>
            <a:r>
              <a:rPr lang="en-US" sz="2400" dirty="0"/>
              <a:t> </a:t>
            </a:r>
            <a:br>
              <a:rPr lang="en-US" sz="2400" dirty="0"/>
            </a:br>
            <a:endParaRPr lang="ru-RU" sz="2400" i="1" dirty="0">
              <a:latin typeface="+mj-lt"/>
            </a:endParaRPr>
          </a:p>
        </p:txBody>
      </p:sp>
    </p:spTree>
    <p:extLst>
      <p:ext uri="{BB962C8B-B14F-4D97-AF65-F5344CB8AC3E}">
        <p14:creationId xmlns:p14="http://schemas.microsoft.com/office/powerpoint/2010/main" val="863252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EB9FA-A50F-4C55-87C5-9ECD54C100BA}"/>
              </a:ext>
            </a:extLst>
          </p:cNvPr>
          <p:cNvSpPr>
            <a:spLocks noGrp="1"/>
          </p:cNvSpPr>
          <p:nvPr>
            <p:ph type="title"/>
          </p:nvPr>
        </p:nvSpPr>
        <p:spPr/>
        <p:txBody>
          <a:bodyPr/>
          <a:lstStyle/>
          <a:p>
            <a:r>
              <a:rPr lang="en-US" dirty="0">
                <a:solidFill>
                  <a:srgbClr val="FF0000"/>
                </a:solidFill>
              </a:rPr>
              <a:t>Key 1</a:t>
            </a:r>
            <a:endParaRPr lang="ru-RU" dirty="0">
              <a:solidFill>
                <a:srgbClr val="FF0000"/>
              </a:solidFill>
            </a:endParaRPr>
          </a:p>
        </p:txBody>
      </p:sp>
      <p:pic>
        <p:nvPicPr>
          <p:cNvPr id="4" name="Рисунок 3">
            <a:extLst>
              <a:ext uri="{FF2B5EF4-FFF2-40B4-BE49-F238E27FC236}">
                <a16:creationId xmlns:a16="http://schemas.microsoft.com/office/drawing/2014/main" id="{BE11E5BD-3AE3-4929-A175-4D67963968C7}"/>
              </a:ext>
            </a:extLst>
          </p:cNvPr>
          <p:cNvPicPr>
            <a:picLocks noChangeAspect="1"/>
          </p:cNvPicPr>
          <p:nvPr/>
        </p:nvPicPr>
        <p:blipFill>
          <a:blip r:embed="rId2"/>
          <a:stretch>
            <a:fillRect/>
          </a:stretch>
        </p:blipFill>
        <p:spPr>
          <a:xfrm>
            <a:off x="764381" y="1268016"/>
            <a:ext cx="7615238" cy="3550444"/>
          </a:xfrm>
          <a:prstGeom prst="rect">
            <a:avLst/>
          </a:prstGeom>
        </p:spPr>
      </p:pic>
    </p:spTree>
    <p:extLst>
      <p:ext uri="{BB962C8B-B14F-4D97-AF65-F5344CB8AC3E}">
        <p14:creationId xmlns:p14="http://schemas.microsoft.com/office/powerpoint/2010/main" val="200280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1020" y="579787"/>
            <a:ext cx="5981087" cy="437976"/>
          </a:xfrm>
          <a:prstGeom prst="rect">
            <a:avLst/>
          </a:prstGeom>
        </p:spPr>
        <p:txBody>
          <a:bodyPr spcFirstLastPara="1" vert="horz" wrap="square" lIns="0" tIns="9560" rIns="0" bIns="0" rtlCol="0" anchor="ctr" anchorCtr="0">
            <a:spAutoFit/>
          </a:bodyPr>
          <a:lstStyle/>
          <a:p>
            <a:pPr marL="9560" marR="3824" algn="ctr">
              <a:spcBef>
                <a:spcPts val="75"/>
              </a:spcBef>
            </a:pPr>
            <a:r>
              <a:rPr sz="2700" spc="-4" dirty="0">
                <a:solidFill>
                  <a:srgbClr val="002060"/>
                </a:solidFill>
                <a:latin typeface="Arial Black" panose="020B0A04020102020204" pitchFamily="34" charset="0"/>
              </a:rPr>
              <a:t>Uses</a:t>
            </a:r>
            <a:r>
              <a:rPr sz="2700" spc="-30" dirty="0">
                <a:solidFill>
                  <a:srgbClr val="002060"/>
                </a:solidFill>
                <a:latin typeface="Arial Black" panose="020B0A04020102020204" pitchFamily="34" charset="0"/>
              </a:rPr>
              <a:t> </a:t>
            </a:r>
            <a:r>
              <a:rPr sz="2700" spc="-4" dirty="0">
                <a:solidFill>
                  <a:srgbClr val="002060"/>
                </a:solidFill>
                <a:latin typeface="Arial Black" panose="020B0A04020102020204" pitchFamily="34" charset="0"/>
              </a:rPr>
              <a:t>for</a:t>
            </a:r>
            <a:r>
              <a:rPr sz="2700" spc="-30" dirty="0">
                <a:solidFill>
                  <a:srgbClr val="002060"/>
                </a:solidFill>
                <a:latin typeface="Arial Black" panose="020B0A04020102020204" pitchFamily="34" charset="0"/>
              </a:rPr>
              <a:t> </a:t>
            </a:r>
            <a:r>
              <a:rPr sz="2700" spc="-4" dirty="0">
                <a:solidFill>
                  <a:srgbClr val="002060"/>
                </a:solidFill>
                <a:latin typeface="Arial Black" panose="020B0A04020102020204" pitchFamily="34" charset="0"/>
              </a:rPr>
              <a:t>Radioactive </a:t>
            </a:r>
            <a:r>
              <a:rPr sz="2700" spc="-994" dirty="0">
                <a:solidFill>
                  <a:srgbClr val="002060"/>
                </a:solidFill>
                <a:latin typeface="Arial Black" panose="020B0A04020102020204" pitchFamily="34" charset="0"/>
              </a:rPr>
              <a:t> </a:t>
            </a:r>
            <a:r>
              <a:rPr sz="2700" spc="-4" dirty="0">
                <a:solidFill>
                  <a:srgbClr val="002060"/>
                </a:solidFill>
                <a:latin typeface="Arial Black" panose="020B0A04020102020204" pitchFamily="34" charset="0"/>
              </a:rPr>
              <a:t>Nuclides</a:t>
            </a:r>
          </a:p>
        </p:txBody>
      </p:sp>
      <p:sp>
        <p:nvSpPr>
          <p:cNvPr id="3" name="object 3"/>
          <p:cNvSpPr txBox="1"/>
          <p:nvPr/>
        </p:nvSpPr>
        <p:spPr>
          <a:xfrm>
            <a:off x="1251019" y="1370370"/>
            <a:ext cx="4333256" cy="2692199"/>
          </a:xfrm>
          <a:prstGeom prst="rect">
            <a:avLst/>
          </a:prstGeom>
        </p:spPr>
        <p:txBody>
          <a:bodyPr vert="horz" wrap="square" lIns="0" tIns="82220" rIns="0" bIns="0" rtlCol="0">
            <a:spAutoFit/>
          </a:bodyPr>
          <a:lstStyle/>
          <a:p>
            <a:pPr marL="267687" indent="-258605">
              <a:spcBef>
                <a:spcPts val="647"/>
              </a:spcBef>
              <a:buChar char="•"/>
              <a:tabLst>
                <a:tab pos="267687" algn="l"/>
                <a:tab pos="268165" algn="l"/>
              </a:tabLst>
            </a:pPr>
            <a:r>
              <a:rPr sz="2409" spc="-4" dirty="0">
                <a:latin typeface="Arial MT"/>
                <a:cs typeface="Arial MT"/>
              </a:rPr>
              <a:t>Cancer</a:t>
            </a:r>
            <a:r>
              <a:rPr sz="2409" spc="-11" dirty="0">
                <a:latin typeface="Arial MT"/>
                <a:cs typeface="Arial MT"/>
              </a:rPr>
              <a:t> </a:t>
            </a:r>
            <a:r>
              <a:rPr sz="2409" spc="-8" dirty="0">
                <a:latin typeface="Arial MT"/>
                <a:cs typeface="Arial MT"/>
              </a:rPr>
              <a:t>radiation treatment</a:t>
            </a:r>
            <a:endParaRPr sz="2409" dirty="0">
              <a:latin typeface="Arial MT"/>
              <a:cs typeface="Arial MT"/>
            </a:endParaRPr>
          </a:p>
          <a:p>
            <a:pPr marL="267687" indent="-258605">
              <a:spcBef>
                <a:spcPts val="576"/>
              </a:spcBef>
              <a:buChar char="•"/>
              <a:tabLst>
                <a:tab pos="267209" algn="l"/>
                <a:tab pos="268165" algn="l"/>
              </a:tabLst>
            </a:pPr>
            <a:r>
              <a:rPr sz="2409" spc="-4" dirty="0">
                <a:latin typeface="Arial MT"/>
                <a:cs typeface="Arial MT"/>
              </a:rPr>
              <a:t>Computer</a:t>
            </a:r>
            <a:r>
              <a:rPr sz="2409" spc="-15" dirty="0">
                <a:latin typeface="Arial MT"/>
                <a:cs typeface="Arial MT"/>
              </a:rPr>
              <a:t> </a:t>
            </a:r>
            <a:r>
              <a:rPr sz="2409" spc="-8" dirty="0">
                <a:latin typeface="Arial MT"/>
                <a:cs typeface="Arial MT"/>
              </a:rPr>
              <a:t>imaging</a:t>
            </a:r>
            <a:r>
              <a:rPr sz="2409" spc="-11" dirty="0">
                <a:latin typeface="Arial MT"/>
                <a:cs typeface="Arial MT"/>
              </a:rPr>
              <a:t> </a:t>
            </a:r>
            <a:r>
              <a:rPr sz="2409" spc="-8" dirty="0">
                <a:latin typeface="Arial MT"/>
                <a:cs typeface="Arial MT"/>
              </a:rPr>
              <a:t>techniques</a:t>
            </a:r>
            <a:endParaRPr sz="2409" dirty="0">
              <a:latin typeface="Arial MT"/>
              <a:cs typeface="Arial MT"/>
            </a:endParaRPr>
          </a:p>
          <a:p>
            <a:pPr marL="267687" indent="-258605">
              <a:spcBef>
                <a:spcPts val="569"/>
              </a:spcBef>
              <a:buChar char="•"/>
              <a:tabLst>
                <a:tab pos="267209" algn="l"/>
                <a:tab pos="268165" algn="l"/>
              </a:tabLst>
            </a:pPr>
            <a:r>
              <a:rPr sz="2409" spc="-8" dirty="0">
                <a:latin typeface="Arial MT"/>
                <a:cs typeface="Arial MT"/>
              </a:rPr>
              <a:t>Radiocarbon</a:t>
            </a:r>
            <a:r>
              <a:rPr sz="2409" spc="-11" dirty="0">
                <a:latin typeface="Arial MT"/>
                <a:cs typeface="Arial MT"/>
              </a:rPr>
              <a:t> </a:t>
            </a:r>
            <a:r>
              <a:rPr sz="2409" spc="-8" dirty="0">
                <a:latin typeface="Arial MT"/>
                <a:cs typeface="Arial MT"/>
              </a:rPr>
              <a:t>dating</a:t>
            </a:r>
            <a:endParaRPr sz="2409" dirty="0">
              <a:latin typeface="Arial MT"/>
              <a:cs typeface="Arial MT"/>
            </a:endParaRPr>
          </a:p>
          <a:p>
            <a:pPr marL="267687" indent="-258605">
              <a:spcBef>
                <a:spcPts val="572"/>
              </a:spcBef>
              <a:buChar char="•"/>
              <a:tabLst>
                <a:tab pos="267209" algn="l"/>
                <a:tab pos="268165" algn="l"/>
              </a:tabLst>
            </a:pPr>
            <a:r>
              <a:rPr sz="2409" spc="-4" dirty="0">
                <a:latin typeface="Arial MT"/>
                <a:cs typeface="Arial MT"/>
              </a:rPr>
              <a:t>Smoke</a:t>
            </a:r>
            <a:r>
              <a:rPr sz="2409" spc="-30" dirty="0">
                <a:latin typeface="Arial MT"/>
                <a:cs typeface="Arial MT"/>
              </a:rPr>
              <a:t> </a:t>
            </a:r>
            <a:r>
              <a:rPr sz="2409" spc="-8" dirty="0">
                <a:latin typeface="Arial MT"/>
                <a:cs typeface="Arial MT"/>
              </a:rPr>
              <a:t>detectors</a:t>
            </a:r>
            <a:endParaRPr sz="2409" dirty="0">
              <a:latin typeface="Arial MT"/>
              <a:cs typeface="Arial MT"/>
            </a:endParaRPr>
          </a:p>
          <a:p>
            <a:pPr marL="267209" indent="-258127">
              <a:spcBef>
                <a:spcPts val="572"/>
              </a:spcBef>
              <a:buChar char="•"/>
              <a:tabLst>
                <a:tab pos="267209" algn="l"/>
                <a:tab pos="267687" algn="l"/>
              </a:tabLst>
            </a:pPr>
            <a:r>
              <a:rPr sz="2409" spc="-4" dirty="0">
                <a:latin typeface="Arial MT"/>
                <a:cs typeface="Arial MT"/>
              </a:rPr>
              <a:t>Food</a:t>
            </a:r>
            <a:r>
              <a:rPr sz="2409" spc="-23" dirty="0">
                <a:latin typeface="Arial MT"/>
                <a:cs typeface="Arial MT"/>
              </a:rPr>
              <a:t> </a:t>
            </a:r>
            <a:r>
              <a:rPr sz="2409" spc="-8" dirty="0">
                <a:latin typeface="Arial MT"/>
                <a:cs typeface="Arial MT"/>
              </a:rPr>
              <a:t>irradiation</a:t>
            </a:r>
            <a:endParaRPr sz="2409" dirty="0">
              <a:latin typeface="Arial MT"/>
              <a:cs typeface="Arial MT"/>
            </a:endParaRPr>
          </a:p>
          <a:p>
            <a:pPr marL="267687" indent="-258605">
              <a:spcBef>
                <a:spcPts val="572"/>
              </a:spcBef>
              <a:buChar char="•"/>
              <a:tabLst>
                <a:tab pos="267687" algn="l"/>
                <a:tab pos="268165" algn="l"/>
              </a:tabLst>
            </a:pPr>
            <a:r>
              <a:rPr sz="2409" spc="-4" dirty="0">
                <a:latin typeface="Arial MT"/>
                <a:cs typeface="Arial MT"/>
              </a:rPr>
              <a:t>Radioactive</a:t>
            </a:r>
            <a:r>
              <a:rPr sz="2409" spc="-30" dirty="0">
                <a:latin typeface="Arial MT"/>
                <a:cs typeface="Arial MT"/>
              </a:rPr>
              <a:t> </a:t>
            </a:r>
            <a:r>
              <a:rPr sz="2409" spc="-8" dirty="0">
                <a:latin typeface="Arial MT"/>
                <a:cs typeface="Arial MT"/>
              </a:rPr>
              <a:t>tracers</a:t>
            </a:r>
            <a:endParaRPr sz="2409" dirty="0">
              <a:latin typeface="Arial MT"/>
              <a:cs typeface="Arial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70B99-6379-4F97-8756-0648A77FACB4}"/>
              </a:ext>
            </a:extLst>
          </p:cNvPr>
          <p:cNvSpPr>
            <a:spLocks noGrp="1"/>
          </p:cNvSpPr>
          <p:nvPr>
            <p:ph type="title"/>
          </p:nvPr>
        </p:nvSpPr>
        <p:spPr/>
        <p:txBody>
          <a:bodyPr/>
          <a:lstStyle/>
          <a:p>
            <a:r>
              <a:rPr lang="en-US" dirty="0">
                <a:solidFill>
                  <a:srgbClr val="002060"/>
                </a:solidFill>
                <a:latin typeface="Arial Black" panose="020B0A04020102020204" pitchFamily="34" charset="0"/>
              </a:rPr>
              <a:t>Risks</a:t>
            </a:r>
            <a:endParaRPr lang="ru-RU" dirty="0">
              <a:solidFill>
                <a:srgbClr val="002060"/>
              </a:solidFill>
              <a:latin typeface="Arial Black" panose="020B0A04020102020204" pitchFamily="34" charset="0"/>
            </a:endParaRPr>
          </a:p>
        </p:txBody>
      </p:sp>
      <p:sp>
        <p:nvSpPr>
          <p:cNvPr id="3" name="Объект 2">
            <a:extLst>
              <a:ext uri="{FF2B5EF4-FFF2-40B4-BE49-F238E27FC236}">
                <a16:creationId xmlns:a16="http://schemas.microsoft.com/office/drawing/2014/main" id="{CDC36E33-DC67-4DD6-8E34-256F5B4E0F54}"/>
              </a:ext>
            </a:extLst>
          </p:cNvPr>
          <p:cNvSpPr>
            <a:spLocks noGrp="1"/>
          </p:cNvSpPr>
          <p:nvPr>
            <p:ph idx="1"/>
          </p:nvPr>
        </p:nvSpPr>
        <p:spPr/>
        <p:txBody>
          <a:bodyPr/>
          <a:lstStyle/>
          <a:p>
            <a:r>
              <a:rPr lang="en-US" dirty="0"/>
              <a:t>Radiation doses are usually higher than in common imaging like x-rays. This means these procedures are slightly more likely to increase the possibility you may get cancer later in life.</a:t>
            </a:r>
          </a:p>
          <a:p>
            <a:r>
              <a:rPr lang="en-US" dirty="0"/>
              <a:t>Some nuclear medicine procedures are longer and use more radiation than others. These could cause skin reddening and hair loss.</a:t>
            </a:r>
          </a:p>
          <a:p>
            <a:r>
              <a:rPr lang="en-US" dirty="0"/>
              <a:t>You may give off small amounts of radiation right after your procedure and need to take steps to protect others from exposure.</a:t>
            </a:r>
          </a:p>
          <a:p>
            <a:endParaRPr lang="ru-RU" dirty="0"/>
          </a:p>
        </p:txBody>
      </p:sp>
    </p:spTree>
    <p:extLst>
      <p:ext uri="{BB962C8B-B14F-4D97-AF65-F5344CB8AC3E}">
        <p14:creationId xmlns:p14="http://schemas.microsoft.com/office/powerpoint/2010/main" val="951649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4644" y="345654"/>
            <a:ext cx="5762273" cy="453365"/>
          </a:xfrm>
          <a:prstGeom prst="rect">
            <a:avLst/>
          </a:prstGeom>
        </p:spPr>
        <p:txBody>
          <a:bodyPr spcFirstLastPara="1" vert="horz" wrap="square" lIns="0" tIns="9560" rIns="0" bIns="0" rtlCol="0" anchor="ctr" anchorCtr="0">
            <a:spAutoFit/>
          </a:bodyPr>
          <a:lstStyle/>
          <a:p>
            <a:pPr marL="9560" marR="3824" algn="ctr">
              <a:spcBef>
                <a:spcPts val="75"/>
              </a:spcBef>
            </a:pPr>
            <a:r>
              <a:rPr b="1" spc="-4" dirty="0">
                <a:solidFill>
                  <a:srgbClr val="002060"/>
                </a:solidFill>
              </a:rPr>
              <a:t>Radiation</a:t>
            </a:r>
            <a:r>
              <a:rPr b="1" spc="-34" dirty="0">
                <a:solidFill>
                  <a:srgbClr val="002060"/>
                </a:solidFill>
              </a:rPr>
              <a:t> </a:t>
            </a:r>
            <a:r>
              <a:rPr b="1" spc="-4" dirty="0">
                <a:solidFill>
                  <a:srgbClr val="002060"/>
                </a:solidFill>
              </a:rPr>
              <a:t>Effect</a:t>
            </a:r>
            <a:r>
              <a:rPr b="1" spc="-34" dirty="0">
                <a:solidFill>
                  <a:srgbClr val="002060"/>
                </a:solidFill>
              </a:rPr>
              <a:t> </a:t>
            </a:r>
            <a:r>
              <a:rPr b="1" spc="-4" dirty="0">
                <a:solidFill>
                  <a:srgbClr val="002060"/>
                </a:solidFill>
              </a:rPr>
              <a:t>on </a:t>
            </a:r>
            <a:r>
              <a:rPr b="1" spc="-990" dirty="0">
                <a:solidFill>
                  <a:srgbClr val="002060"/>
                </a:solidFill>
              </a:rPr>
              <a:t> </a:t>
            </a:r>
            <a:r>
              <a:rPr b="1" spc="-4" dirty="0">
                <a:solidFill>
                  <a:srgbClr val="002060"/>
                </a:solidFill>
              </a:rPr>
              <a:t>Body</a:t>
            </a:r>
          </a:p>
        </p:txBody>
      </p:sp>
      <p:sp>
        <p:nvSpPr>
          <p:cNvPr id="3" name="object 3"/>
          <p:cNvSpPr txBox="1">
            <a:spLocks noGrp="1"/>
          </p:cNvSpPr>
          <p:nvPr>
            <p:ph type="body" idx="1"/>
          </p:nvPr>
        </p:nvSpPr>
        <p:spPr>
          <a:xfrm>
            <a:off x="643245" y="959815"/>
            <a:ext cx="7916018" cy="919343"/>
          </a:xfrm>
          <a:prstGeom prst="rect">
            <a:avLst/>
          </a:prstGeom>
        </p:spPr>
        <p:txBody>
          <a:bodyPr spcFirstLastPara="1" vert="horz" wrap="square" lIns="0" tIns="74093" rIns="0" bIns="0" rtlCol="0" anchor="t" anchorCtr="0">
            <a:spAutoFit/>
          </a:bodyPr>
          <a:lstStyle/>
          <a:p>
            <a:pPr marL="277247" marR="13385" indent="-258605">
              <a:lnSpc>
                <a:spcPct val="80000"/>
              </a:lnSpc>
              <a:spcBef>
                <a:spcPts val="584"/>
              </a:spcBef>
              <a:tabLst>
                <a:tab pos="276769" algn="l"/>
                <a:tab pos="277247" algn="l"/>
              </a:tabLst>
            </a:pPr>
            <a:r>
              <a:rPr dirty="0"/>
              <a:t>Radioactive</a:t>
            </a:r>
            <a:r>
              <a:rPr spc="-15" dirty="0"/>
              <a:t> </a:t>
            </a:r>
            <a:r>
              <a:rPr dirty="0"/>
              <a:t>emissions</a:t>
            </a:r>
            <a:r>
              <a:rPr spc="-15" dirty="0"/>
              <a:t> </a:t>
            </a:r>
            <a:r>
              <a:rPr dirty="0"/>
              <a:t>ionize</a:t>
            </a:r>
            <a:r>
              <a:rPr spc="-11" dirty="0"/>
              <a:t> </a:t>
            </a:r>
            <a:r>
              <a:rPr dirty="0"/>
              <a:t>atoms</a:t>
            </a:r>
            <a:r>
              <a:rPr spc="-15" dirty="0"/>
              <a:t> </a:t>
            </a:r>
            <a:r>
              <a:rPr dirty="0"/>
              <a:t>and </a:t>
            </a:r>
            <a:r>
              <a:rPr spc="-572" dirty="0"/>
              <a:t> </a:t>
            </a:r>
            <a:r>
              <a:rPr dirty="0"/>
              <a:t>molecules. This also leads to free </a:t>
            </a:r>
            <a:r>
              <a:rPr spc="4" dirty="0"/>
              <a:t> </a:t>
            </a:r>
            <a:r>
              <a:rPr dirty="0"/>
              <a:t>radicals (particles with unpaired </a:t>
            </a:r>
            <a:r>
              <a:rPr spc="4" dirty="0"/>
              <a:t> </a:t>
            </a:r>
            <a:r>
              <a:rPr dirty="0"/>
              <a:t>electrons).</a:t>
            </a:r>
          </a:p>
          <a:p>
            <a:pPr marL="463194">
              <a:lnSpc>
                <a:spcPct val="100000"/>
              </a:lnSpc>
              <a:spcBef>
                <a:spcPts val="4"/>
              </a:spcBef>
              <a:tabLst>
                <a:tab pos="1262908" algn="l"/>
                <a:tab pos="1827440" algn="l"/>
                <a:tab pos="2611379" algn="l"/>
                <a:tab pos="2916830" algn="l"/>
              </a:tabLst>
            </a:pPr>
            <a:r>
              <a:rPr dirty="0"/>
              <a:t>H</a:t>
            </a:r>
            <a:r>
              <a:rPr sz="2146" spc="-5" baseline="-20467" dirty="0"/>
              <a:t>2</a:t>
            </a:r>
            <a:r>
              <a:rPr sz="2108" dirty="0"/>
              <a:t>O	→	</a:t>
            </a:r>
            <a:r>
              <a:rPr sz="2108" spc="-4" dirty="0"/>
              <a:t>H</a:t>
            </a:r>
            <a:r>
              <a:rPr sz="2146" spc="-5" baseline="-20467" dirty="0"/>
              <a:t>2</a:t>
            </a:r>
            <a:r>
              <a:rPr sz="2108" spc="-4" dirty="0"/>
              <a:t>O</a:t>
            </a:r>
            <a:r>
              <a:rPr sz="1468" spc="-587" baseline="25641" dirty="0"/>
              <a:t>●</a:t>
            </a:r>
            <a:r>
              <a:rPr sz="2146" baseline="23391" dirty="0"/>
              <a:t>+	</a:t>
            </a:r>
            <a:r>
              <a:rPr sz="2108" dirty="0"/>
              <a:t>+	e</a:t>
            </a:r>
            <a:r>
              <a:rPr sz="2146" spc="-892" baseline="23391" dirty="0"/>
              <a:t>−</a:t>
            </a:r>
            <a:endParaRPr sz="2146" baseline="23391" dirty="0"/>
          </a:p>
        </p:txBody>
      </p:sp>
      <p:sp>
        <p:nvSpPr>
          <p:cNvPr id="4" name="object 4"/>
          <p:cNvSpPr txBox="1"/>
          <p:nvPr/>
        </p:nvSpPr>
        <p:spPr>
          <a:xfrm>
            <a:off x="955982" y="2003901"/>
            <a:ext cx="3160671" cy="334038"/>
          </a:xfrm>
          <a:prstGeom prst="rect">
            <a:avLst/>
          </a:prstGeom>
        </p:spPr>
        <p:txBody>
          <a:bodyPr vert="horz" wrap="square" lIns="0" tIns="9560" rIns="0" bIns="0" rtlCol="0">
            <a:spAutoFit/>
          </a:bodyPr>
          <a:lstStyle/>
          <a:p>
            <a:pPr marL="57362">
              <a:spcBef>
                <a:spcPts val="75"/>
              </a:spcBef>
              <a:tabLst>
                <a:tab pos="892927" algn="l"/>
                <a:tab pos="1948856" algn="l"/>
                <a:tab pos="2513387" algn="l"/>
              </a:tabLst>
            </a:pPr>
            <a:r>
              <a:rPr sz="2108" dirty="0">
                <a:latin typeface="Arial MT"/>
                <a:cs typeface="Arial MT"/>
              </a:rPr>
              <a:t>H</a:t>
            </a:r>
            <a:r>
              <a:rPr sz="2146" spc="-5" baseline="-20467" dirty="0">
                <a:latin typeface="Arial MT"/>
                <a:cs typeface="Arial MT"/>
              </a:rPr>
              <a:t>2</a:t>
            </a:r>
            <a:r>
              <a:rPr sz="2108" spc="-4" dirty="0">
                <a:latin typeface="Arial MT"/>
                <a:cs typeface="Arial MT"/>
              </a:rPr>
              <a:t>O</a:t>
            </a:r>
            <a:r>
              <a:rPr sz="1468" spc="-587" baseline="25641" dirty="0">
                <a:latin typeface="Arial MT"/>
                <a:cs typeface="Arial MT"/>
              </a:rPr>
              <a:t>●</a:t>
            </a:r>
            <a:r>
              <a:rPr sz="2146" baseline="23391" dirty="0">
                <a:latin typeface="Arial MT"/>
                <a:cs typeface="Arial MT"/>
              </a:rPr>
              <a:t>+	</a:t>
            </a:r>
            <a:r>
              <a:rPr sz="2108" dirty="0">
                <a:latin typeface="Arial MT"/>
                <a:cs typeface="Arial MT"/>
              </a:rPr>
              <a:t>+</a:t>
            </a:r>
            <a:r>
              <a:rPr sz="2108" spc="200" dirty="0">
                <a:latin typeface="Arial MT"/>
                <a:cs typeface="Arial MT"/>
              </a:rPr>
              <a:t> </a:t>
            </a:r>
            <a:r>
              <a:rPr sz="2108" dirty="0">
                <a:latin typeface="Arial MT"/>
                <a:cs typeface="Arial MT"/>
              </a:rPr>
              <a:t>H</a:t>
            </a:r>
            <a:r>
              <a:rPr sz="2146" spc="-5" baseline="-20467" dirty="0">
                <a:latin typeface="Arial MT"/>
                <a:cs typeface="Arial MT"/>
              </a:rPr>
              <a:t>2</a:t>
            </a:r>
            <a:r>
              <a:rPr sz="2108" dirty="0">
                <a:latin typeface="Arial MT"/>
                <a:cs typeface="Arial MT"/>
              </a:rPr>
              <a:t>O	→	</a:t>
            </a:r>
            <a:r>
              <a:rPr sz="2108" spc="-4" dirty="0">
                <a:latin typeface="Arial MT"/>
                <a:cs typeface="Arial MT"/>
              </a:rPr>
              <a:t>H</a:t>
            </a:r>
            <a:r>
              <a:rPr sz="2146" spc="-5" baseline="-20467" dirty="0">
                <a:latin typeface="Arial MT"/>
                <a:cs typeface="Arial MT"/>
              </a:rPr>
              <a:t>3</a:t>
            </a:r>
            <a:r>
              <a:rPr sz="2108" spc="-4" dirty="0">
                <a:latin typeface="Arial MT"/>
                <a:cs typeface="Arial MT"/>
              </a:rPr>
              <a:t>O</a:t>
            </a:r>
            <a:r>
              <a:rPr sz="2146" baseline="23391" dirty="0">
                <a:latin typeface="Arial MT"/>
                <a:cs typeface="Arial MT"/>
              </a:rPr>
              <a:t>+</a:t>
            </a:r>
          </a:p>
        </p:txBody>
      </p:sp>
      <p:sp>
        <p:nvSpPr>
          <p:cNvPr id="5" name="object 5"/>
          <p:cNvSpPr txBox="1"/>
          <p:nvPr/>
        </p:nvSpPr>
        <p:spPr>
          <a:xfrm>
            <a:off x="4116653" y="1985071"/>
            <a:ext cx="764355" cy="334038"/>
          </a:xfrm>
          <a:prstGeom prst="rect">
            <a:avLst/>
          </a:prstGeom>
        </p:spPr>
        <p:txBody>
          <a:bodyPr vert="horz" wrap="square" lIns="0" tIns="9560" rIns="0" bIns="0" rtlCol="0">
            <a:spAutoFit/>
          </a:bodyPr>
          <a:lstStyle/>
          <a:p>
            <a:pPr marL="28681">
              <a:spcBef>
                <a:spcPts val="75"/>
              </a:spcBef>
            </a:pPr>
            <a:r>
              <a:rPr sz="2108" dirty="0">
                <a:latin typeface="Arial MT"/>
                <a:cs typeface="Arial MT"/>
              </a:rPr>
              <a:t>+ </a:t>
            </a:r>
            <a:r>
              <a:rPr sz="1468" spc="-587" baseline="25641" dirty="0">
                <a:latin typeface="Arial MT"/>
                <a:cs typeface="Arial MT"/>
              </a:rPr>
              <a:t>●</a:t>
            </a:r>
            <a:r>
              <a:rPr sz="2108" spc="-8" dirty="0">
                <a:latin typeface="Arial MT"/>
                <a:cs typeface="Arial MT"/>
              </a:rPr>
              <a:t>OH</a:t>
            </a:r>
            <a:endParaRPr sz="2108" dirty="0">
              <a:latin typeface="Arial MT"/>
              <a:cs typeface="Arial MT"/>
            </a:endParaRPr>
          </a:p>
        </p:txBody>
      </p:sp>
      <p:sp>
        <p:nvSpPr>
          <p:cNvPr id="6" name="object 6"/>
          <p:cNvSpPr txBox="1"/>
          <p:nvPr/>
        </p:nvSpPr>
        <p:spPr>
          <a:xfrm>
            <a:off x="643244" y="2571750"/>
            <a:ext cx="7443167" cy="1948133"/>
          </a:xfrm>
          <a:prstGeom prst="rect">
            <a:avLst/>
          </a:prstGeom>
        </p:spPr>
        <p:txBody>
          <a:bodyPr vert="horz" wrap="square" lIns="0" tIns="9560" rIns="0" bIns="0" rtlCol="0">
            <a:spAutoFit/>
          </a:bodyPr>
          <a:lstStyle/>
          <a:p>
            <a:pPr marR="524858" algn="ctr">
              <a:spcBef>
                <a:spcPts val="75"/>
              </a:spcBef>
              <a:tabLst>
                <a:tab pos="651530" algn="l"/>
                <a:tab pos="956502" algn="l"/>
                <a:tab pos="1826006" algn="l"/>
                <a:tab pos="2473235" algn="l"/>
              </a:tabLst>
            </a:pPr>
            <a:r>
              <a:rPr sz="2100" dirty="0">
                <a:latin typeface="+mj-lt"/>
                <a:cs typeface="Arial MT"/>
              </a:rPr>
              <a:t>H</a:t>
            </a:r>
            <a:r>
              <a:rPr sz="2100" spc="-5" baseline="-20467" dirty="0">
                <a:latin typeface="+mj-lt"/>
                <a:cs typeface="Arial MT"/>
              </a:rPr>
              <a:t>2</a:t>
            </a:r>
            <a:r>
              <a:rPr sz="2100" dirty="0">
                <a:latin typeface="+mj-lt"/>
                <a:cs typeface="Arial MT"/>
              </a:rPr>
              <a:t>O	+	</a:t>
            </a:r>
            <a:r>
              <a:rPr sz="2100" spc="-4" dirty="0">
                <a:latin typeface="+mj-lt"/>
                <a:cs typeface="Arial MT"/>
              </a:rPr>
              <a:t>e</a:t>
            </a:r>
            <a:r>
              <a:rPr sz="2100" spc="-892" baseline="23391" dirty="0">
                <a:latin typeface="+mj-lt"/>
                <a:cs typeface="Arial MT"/>
              </a:rPr>
              <a:t>−</a:t>
            </a:r>
            <a:r>
              <a:rPr sz="2100" spc="-5" baseline="23391" dirty="0">
                <a:latin typeface="+mj-lt"/>
                <a:cs typeface="Arial MT"/>
              </a:rPr>
              <a:t> </a:t>
            </a:r>
            <a:r>
              <a:rPr sz="2100" dirty="0">
                <a:latin typeface="+mj-lt"/>
                <a:cs typeface="Arial MT"/>
              </a:rPr>
              <a:t>→	</a:t>
            </a:r>
            <a:r>
              <a:rPr sz="2100" spc="-4" dirty="0">
                <a:latin typeface="+mj-lt"/>
                <a:cs typeface="Arial MT"/>
              </a:rPr>
              <a:t>H</a:t>
            </a:r>
            <a:r>
              <a:rPr sz="2100" spc="-581" baseline="25641" dirty="0">
                <a:latin typeface="+mj-lt"/>
                <a:cs typeface="Arial MT"/>
              </a:rPr>
              <a:t>●</a:t>
            </a:r>
            <a:r>
              <a:rPr sz="2100" baseline="25641" dirty="0">
                <a:latin typeface="+mj-lt"/>
                <a:cs typeface="Arial MT"/>
              </a:rPr>
              <a:t> </a:t>
            </a:r>
            <a:r>
              <a:rPr sz="2100" spc="56" baseline="25641" dirty="0">
                <a:latin typeface="+mj-lt"/>
                <a:cs typeface="Arial MT"/>
              </a:rPr>
              <a:t> </a:t>
            </a:r>
            <a:r>
              <a:rPr sz="2100" dirty="0">
                <a:latin typeface="+mj-lt"/>
                <a:cs typeface="Arial MT"/>
              </a:rPr>
              <a:t>+	</a:t>
            </a:r>
            <a:r>
              <a:rPr sz="2100" spc="-4" dirty="0">
                <a:latin typeface="+mj-lt"/>
                <a:cs typeface="Arial MT"/>
              </a:rPr>
              <a:t>O</a:t>
            </a:r>
            <a:r>
              <a:rPr sz="2100" spc="-8" dirty="0">
                <a:latin typeface="+mj-lt"/>
                <a:cs typeface="Arial MT"/>
              </a:rPr>
              <a:t>H</a:t>
            </a:r>
            <a:r>
              <a:rPr sz="2100" spc="-892" baseline="23391" dirty="0">
                <a:latin typeface="+mj-lt"/>
                <a:cs typeface="Arial MT"/>
              </a:rPr>
              <a:t>−</a:t>
            </a:r>
            <a:endParaRPr sz="2100" baseline="23391" dirty="0">
              <a:latin typeface="+mj-lt"/>
              <a:cs typeface="Arial MT"/>
            </a:endParaRPr>
          </a:p>
          <a:p>
            <a:pPr marL="277247" marR="13385" indent="-258605" algn="just">
              <a:lnSpc>
                <a:spcPct val="80000"/>
              </a:lnSpc>
              <a:spcBef>
                <a:spcPts val="512"/>
              </a:spcBef>
              <a:buChar char="•"/>
              <a:tabLst>
                <a:tab pos="277247" algn="l"/>
              </a:tabLst>
            </a:pPr>
            <a:r>
              <a:rPr lang="en-US" sz="2100" dirty="0">
                <a:latin typeface="+mj-lt"/>
              </a:rPr>
              <a:t>which can cause undesirable chemical reactions. The cells most sensitive to radiation are the ones undergoing rapid division—those of the bone marrow, skin, reproductive organs, and intestinal lining, as well as all cells of growing children. Damaged cells may lose their ability to produce necessary materials. </a:t>
            </a:r>
            <a:endParaRPr sz="2100" dirty="0">
              <a:latin typeface="+mj-l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046156-959D-4D1B-A28A-D4163ADA8823}"/>
              </a:ext>
            </a:extLst>
          </p:cNvPr>
          <p:cNvSpPr>
            <a:spLocks noGrp="1"/>
          </p:cNvSpPr>
          <p:nvPr>
            <p:ph idx="1"/>
          </p:nvPr>
        </p:nvSpPr>
        <p:spPr>
          <a:xfrm>
            <a:off x="575896" y="4525552"/>
            <a:ext cx="7886700" cy="427487"/>
          </a:xfrm>
        </p:spPr>
        <p:txBody>
          <a:bodyPr>
            <a:normAutofit fontScale="77500" lnSpcReduction="20000"/>
          </a:bodyPr>
          <a:lstStyle/>
          <a:p>
            <a:pPr marL="0" indent="0">
              <a:buNone/>
            </a:pPr>
            <a:r>
              <a:rPr lang="en-US" sz="1050" dirty="0"/>
              <a:t>Different radioisotopes are used to diagnose and treat a number of diseases </a:t>
            </a:r>
            <a:br>
              <a:rPr lang="en-US" sz="1050" dirty="0"/>
            </a:br>
            <a:endParaRPr lang="ru-RU" sz="1050" dirty="0"/>
          </a:p>
        </p:txBody>
      </p:sp>
      <p:pic>
        <p:nvPicPr>
          <p:cNvPr id="4" name="Рисунок 3">
            <a:extLst>
              <a:ext uri="{FF2B5EF4-FFF2-40B4-BE49-F238E27FC236}">
                <a16:creationId xmlns:a16="http://schemas.microsoft.com/office/drawing/2014/main" id="{0526D6A2-483D-40DA-8B6B-34885267F729}"/>
              </a:ext>
            </a:extLst>
          </p:cNvPr>
          <p:cNvPicPr>
            <a:picLocks noChangeAspect="1"/>
          </p:cNvPicPr>
          <p:nvPr/>
        </p:nvPicPr>
        <p:blipFill>
          <a:blip r:embed="rId2"/>
          <a:stretch>
            <a:fillRect/>
          </a:stretch>
        </p:blipFill>
        <p:spPr>
          <a:xfrm>
            <a:off x="2773345" y="190461"/>
            <a:ext cx="3171825" cy="4229100"/>
          </a:xfrm>
          <a:prstGeom prst="rect">
            <a:avLst/>
          </a:prstGeom>
        </p:spPr>
      </p:pic>
    </p:spTree>
    <p:extLst>
      <p:ext uri="{BB962C8B-B14F-4D97-AF65-F5344CB8AC3E}">
        <p14:creationId xmlns:p14="http://schemas.microsoft.com/office/powerpoint/2010/main" val="3899453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0E9CDB-956D-45CC-8A0F-EEC13D9344E7}"/>
              </a:ext>
            </a:extLst>
          </p:cNvPr>
          <p:cNvPicPr>
            <a:picLocks noChangeAspect="1"/>
          </p:cNvPicPr>
          <p:nvPr/>
        </p:nvPicPr>
        <p:blipFill>
          <a:blip r:embed="rId3"/>
          <a:stretch>
            <a:fillRect/>
          </a:stretch>
        </p:blipFill>
        <p:spPr>
          <a:xfrm>
            <a:off x="1557920" y="0"/>
            <a:ext cx="6028160" cy="5143500"/>
          </a:xfrm>
          <a:prstGeom prst="rect">
            <a:avLst/>
          </a:prstGeom>
        </p:spPr>
      </p:pic>
    </p:spTree>
    <p:extLst>
      <p:ext uri="{BB962C8B-B14F-4D97-AF65-F5344CB8AC3E}">
        <p14:creationId xmlns:p14="http://schemas.microsoft.com/office/powerpoint/2010/main" val="2434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E80C69-5482-46FB-BBA8-E1348BB5697E}"/>
              </a:ext>
            </a:extLst>
          </p:cNvPr>
          <p:cNvSpPr>
            <a:spLocks noGrp="1"/>
          </p:cNvSpPr>
          <p:nvPr>
            <p:ph type="title"/>
          </p:nvPr>
        </p:nvSpPr>
        <p:spPr>
          <a:xfrm>
            <a:off x="681404" y="368739"/>
            <a:ext cx="7886700" cy="994172"/>
          </a:xfrm>
        </p:spPr>
        <p:txBody>
          <a:bodyPr/>
          <a:lstStyle/>
          <a:p>
            <a:r>
              <a:rPr lang="en-US" b="1" dirty="0">
                <a:solidFill>
                  <a:srgbClr val="002060"/>
                </a:solidFill>
                <a:latin typeface="+mn-lt"/>
              </a:rPr>
              <a:t>X-ray</a:t>
            </a:r>
            <a:endParaRPr lang="ru-RU" b="1" dirty="0">
              <a:solidFill>
                <a:srgbClr val="002060"/>
              </a:solidFill>
              <a:latin typeface="+mn-lt"/>
            </a:endParaRPr>
          </a:p>
        </p:txBody>
      </p:sp>
      <p:sp>
        <p:nvSpPr>
          <p:cNvPr id="3" name="Объект 2">
            <a:extLst>
              <a:ext uri="{FF2B5EF4-FFF2-40B4-BE49-F238E27FC236}">
                <a16:creationId xmlns:a16="http://schemas.microsoft.com/office/drawing/2014/main" id="{F81CBEDA-54D9-4757-BC73-13E373D184A4}"/>
              </a:ext>
            </a:extLst>
          </p:cNvPr>
          <p:cNvSpPr>
            <a:spLocks noGrp="1"/>
          </p:cNvSpPr>
          <p:nvPr>
            <p:ph idx="1"/>
          </p:nvPr>
        </p:nvSpPr>
        <p:spPr>
          <a:xfrm>
            <a:off x="681404" y="1731652"/>
            <a:ext cx="7886700" cy="3263504"/>
          </a:xfrm>
        </p:spPr>
        <p:txBody>
          <a:bodyPr/>
          <a:lstStyle/>
          <a:p>
            <a:r>
              <a:rPr lang="en-US" dirty="0"/>
              <a:t>They are a form of radiation, and when passing through your body, bone and other dense objects block the radiation and look white on the film of the x-ray. The less dense tissues are hard to see and appear gray. </a:t>
            </a:r>
          </a:p>
          <a:p>
            <a:endParaRPr lang="en-US" dirty="0"/>
          </a:p>
          <a:p>
            <a:r>
              <a:rPr lang="en-US" dirty="0"/>
              <a:t>Procedure: The doctor will position the part of your body for scanning between the digital x-ray sensor or photographic film and x-ray machine. While the machine sends the radiation briefly through your body, you need to stay still.</a:t>
            </a:r>
            <a:endParaRPr lang="ru-RU" dirty="0"/>
          </a:p>
        </p:txBody>
      </p:sp>
      <p:pic>
        <p:nvPicPr>
          <p:cNvPr id="13314" name="Picture 2" descr="X-ray vs CT Scan vs MRI">
            <a:extLst>
              <a:ext uri="{FF2B5EF4-FFF2-40B4-BE49-F238E27FC236}">
                <a16:creationId xmlns:a16="http://schemas.microsoft.com/office/drawing/2014/main" id="{BC12D5DF-C9BD-44F5-BA77-9F1626BD0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94" b="58498"/>
          <a:stretch/>
        </p:blipFill>
        <p:spPr bwMode="auto">
          <a:xfrm>
            <a:off x="5336449" y="-1"/>
            <a:ext cx="3807551" cy="1731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B56385-52AD-4B2D-B60A-39B0E372483E}"/>
              </a:ext>
            </a:extLst>
          </p:cNvPr>
          <p:cNvSpPr txBox="1"/>
          <p:nvPr/>
        </p:nvSpPr>
        <p:spPr>
          <a:xfrm>
            <a:off x="4903734" y="4869656"/>
            <a:ext cx="4172937" cy="415498"/>
          </a:xfrm>
          <a:prstGeom prst="rect">
            <a:avLst/>
          </a:prstGeom>
          <a:noFill/>
        </p:spPr>
        <p:txBody>
          <a:bodyPr wrap="none" rtlCol="0">
            <a:spAutoFit/>
          </a:bodyPr>
          <a:lstStyle/>
          <a:p>
            <a:r>
              <a:rPr lang="en-US" sz="1050" i="1" dirty="0"/>
              <a:t>https://www.envrad.com/difference-between-x-ray-ct-scan-and-mri/</a:t>
            </a:r>
            <a:endParaRPr lang="ru-RU" sz="1050" i="1" dirty="0"/>
          </a:p>
          <a:p>
            <a:endParaRPr lang="ru-RU" sz="1050" i="1" dirty="0"/>
          </a:p>
        </p:txBody>
      </p:sp>
    </p:spTree>
    <p:extLst>
      <p:ext uri="{BB962C8B-B14F-4D97-AF65-F5344CB8AC3E}">
        <p14:creationId xmlns:p14="http://schemas.microsoft.com/office/powerpoint/2010/main" val="177640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49818" y="675998"/>
            <a:ext cx="8589124" cy="3033222"/>
          </a:xfrm>
          <a:prstGeom prst="rect">
            <a:avLst/>
          </a:prstGeom>
        </p:spPr>
      </p:pic>
    </p:spTree>
    <p:extLst>
      <p:ext uri="{BB962C8B-B14F-4D97-AF65-F5344CB8AC3E}">
        <p14:creationId xmlns:p14="http://schemas.microsoft.com/office/powerpoint/2010/main" val="363412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B6FF854-23F9-49B4-A649-F2693F095C35}"/>
              </a:ext>
            </a:extLst>
          </p:cNvPr>
          <p:cNvPicPr>
            <a:picLocks noChangeAspect="1"/>
          </p:cNvPicPr>
          <p:nvPr/>
        </p:nvPicPr>
        <p:blipFill>
          <a:blip r:embed="rId2"/>
          <a:stretch>
            <a:fillRect/>
          </a:stretch>
        </p:blipFill>
        <p:spPr>
          <a:xfrm>
            <a:off x="5153980" y="1"/>
            <a:ext cx="3990020" cy="1817627"/>
          </a:xfrm>
          <a:prstGeom prst="rect">
            <a:avLst/>
          </a:prstGeom>
        </p:spPr>
      </p:pic>
      <p:sp>
        <p:nvSpPr>
          <p:cNvPr id="2" name="Заголовок 1">
            <a:extLst>
              <a:ext uri="{FF2B5EF4-FFF2-40B4-BE49-F238E27FC236}">
                <a16:creationId xmlns:a16="http://schemas.microsoft.com/office/drawing/2014/main" id="{F34EC5AC-7F0D-4D5A-822B-8F95071BB7F8}"/>
              </a:ext>
            </a:extLst>
          </p:cNvPr>
          <p:cNvSpPr>
            <a:spLocks noGrp="1"/>
          </p:cNvSpPr>
          <p:nvPr>
            <p:ph type="title"/>
          </p:nvPr>
        </p:nvSpPr>
        <p:spPr>
          <a:xfrm>
            <a:off x="628650" y="194177"/>
            <a:ext cx="7886700" cy="994172"/>
          </a:xfrm>
        </p:spPr>
        <p:txBody>
          <a:bodyPr/>
          <a:lstStyle/>
          <a:p>
            <a:r>
              <a:rPr lang="en-US" b="1" dirty="0">
                <a:solidFill>
                  <a:srgbClr val="002060"/>
                </a:solidFill>
              </a:rPr>
              <a:t>CT scan</a:t>
            </a:r>
            <a:endParaRPr lang="ru-RU" b="1" dirty="0">
              <a:solidFill>
                <a:srgbClr val="002060"/>
              </a:solidFill>
            </a:endParaRPr>
          </a:p>
        </p:txBody>
      </p:sp>
      <p:sp>
        <p:nvSpPr>
          <p:cNvPr id="3" name="Объект 2">
            <a:extLst>
              <a:ext uri="{FF2B5EF4-FFF2-40B4-BE49-F238E27FC236}">
                <a16:creationId xmlns:a16="http://schemas.microsoft.com/office/drawing/2014/main" id="{39B9814F-F11A-4EA8-BCC3-65261193FA7E}"/>
              </a:ext>
            </a:extLst>
          </p:cNvPr>
          <p:cNvSpPr>
            <a:spLocks noGrp="1"/>
          </p:cNvSpPr>
          <p:nvPr>
            <p:ph idx="1"/>
          </p:nvPr>
        </p:nvSpPr>
        <p:spPr>
          <a:xfrm>
            <a:off x="575896" y="1817627"/>
            <a:ext cx="7886700" cy="3263504"/>
          </a:xfrm>
        </p:spPr>
        <p:txBody>
          <a:bodyPr>
            <a:normAutofit/>
          </a:bodyPr>
          <a:lstStyle/>
          <a:p>
            <a:r>
              <a:rPr lang="en-US" dirty="0"/>
              <a:t>Another imaging method used to scan organs such as the brain, lungs, and heart is computed tomography (CT). A computer monitors the absorption of 30 000 X-ray beams directed at successive layers of the target organ. Based on the densities of the tissues and fluids in the organ, the differences in absorption of the X-rays provide a series of images of the organ. This technique is successful in the identification of hemorrhages, tumors, and atrophy</a:t>
            </a:r>
            <a:endParaRPr lang="ru-RU" dirty="0"/>
          </a:p>
        </p:txBody>
      </p:sp>
    </p:spTree>
    <p:extLst>
      <p:ext uri="{BB962C8B-B14F-4D97-AF65-F5344CB8AC3E}">
        <p14:creationId xmlns:p14="http://schemas.microsoft.com/office/powerpoint/2010/main" val="1624615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355CD-3BBB-4D47-90E7-170BE123595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2F4A603-E159-4E22-B137-F6FA68D8A12A}"/>
              </a:ext>
            </a:extLst>
          </p:cNvPr>
          <p:cNvSpPr>
            <a:spLocks noGrp="1"/>
          </p:cNvSpPr>
          <p:nvPr>
            <p:ph idx="1"/>
          </p:nvPr>
        </p:nvSpPr>
        <p:spPr/>
        <p:txBody>
          <a:bodyPr/>
          <a:lstStyle/>
          <a:p>
            <a:endParaRPr lang="ru-RU"/>
          </a:p>
        </p:txBody>
      </p:sp>
      <p:pic>
        <p:nvPicPr>
          <p:cNvPr id="8194" name="Picture 2">
            <a:extLst>
              <a:ext uri="{FF2B5EF4-FFF2-40B4-BE49-F238E27FC236}">
                <a16:creationId xmlns:a16="http://schemas.microsoft.com/office/drawing/2014/main" id="{09AD98D2-E9B3-4C01-A509-CD29EDFD5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 y="-1"/>
            <a:ext cx="7733306" cy="51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12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BFFEF-ED80-4981-9797-B95027B40287}"/>
              </a:ext>
            </a:extLst>
          </p:cNvPr>
          <p:cNvSpPr>
            <a:spLocks noGrp="1"/>
          </p:cNvSpPr>
          <p:nvPr>
            <p:ph type="title"/>
          </p:nvPr>
        </p:nvSpPr>
        <p:spPr/>
        <p:txBody>
          <a:bodyPr>
            <a:normAutofit fontScale="90000"/>
          </a:bodyPr>
          <a:lstStyle/>
          <a:p>
            <a:r>
              <a:rPr lang="en-US" b="1" dirty="0">
                <a:solidFill>
                  <a:srgbClr val="002060"/>
                </a:solidFill>
              </a:rPr>
              <a:t>Positron Emission Tomography (PET) CT Scan</a:t>
            </a:r>
            <a:endParaRPr lang="ru-RU" dirty="0">
              <a:solidFill>
                <a:srgbClr val="002060"/>
              </a:solidFill>
            </a:endParaRPr>
          </a:p>
        </p:txBody>
      </p:sp>
      <p:sp>
        <p:nvSpPr>
          <p:cNvPr id="3" name="Объект 2">
            <a:extLst>
              <a:ext uri="{FF2B5EF4-FFF2-40B4-BE49-F238E27FC236}">
                <a16:creationId xmlns:a16="http://schemas.microsoft.com/office/drawing/2014/main" id="{44D8C927-9A7D-4B5D-A2BD-433B0754C65F}"/>
              </a:ext>
            </a:extLst>
          </p:cNvPr>
          <p:cNvSpPr>
            <a:spLocks noGrp="1"/>
          </p:cNvSpPr>
          <p:nvPr>
            <p:ph idx="1"/>
          </p:nvPr>
        </p:nvSpPr>
        <p:spPr/>
        <p:txBody>
          <a:bodyPr>
            <a:normAutofit fontScale="85000" lnSpcReduction="10000"/>
          </a:bodyPr>
          <a:lstStyle/>
          <a:p>
            <a:pPr>
              <a:lnSpc>
                <a:spcPct val="120000"/>
              </a:lnSpc>
            </a:pPr>
            <a:r>
              <a:rPr lang="en-US" dirty="0"/>
              <a:t>The PET CT scan helps the physician to see the level of activity of certain body organs and tissues, along with their structure. You’ll receive a substance called a “</a:t>
            </a:r>
            <a:r>
              <a:rPr lang="en-US" i="1" dirty="0"/>
              <a:t>tracer</a:t>
            </a:r>
            <a:r>
              <a:rPr lang="en-US" dirty="0"/>
              <a:t>” containing glucose with a little bit of radioactive material attached </a:t>
            </a:r>
            <a:r>
              <a:rPr lang="en-US" u="sng" dirty="0"/>
              <a:t>before your test</a:t>
            </a:r>
            <a:r>
              <a:rPr lang="en-US" dirty="0"/>
              <a:t>.</a:t>
            </a:r>
          </a:p>
          <a:p>
            <a:pPr>
              <a:lnSpc>
                <a:spcPct val="120000"/>
              </a:lnSpc>
            </a:pPr>
            <a:r>
              <a:rPr lang="en-US" dirty="0"/>
              <a:t>This tracer travels through your body systems. It acts like a dye for the imaging scan to pick up on. If there’s high chemical activity in certain areas, more of the dye will be picked up, and it will show bright spots on the image, alerting the doctor of possible disease.</a:t>
            </a:r>
          </a:p>
          <a:p>
            <a:pPr>
              <a:lnSpc>
                <a:spcPct val="120000"/>
              </a:lnSpc>
            </a:pPr>
            <a:r>
              <a:rPr lang="en-US" dirty="0"/>
              <a:t>The radiation dose in the tracer is safe and minimal for most individuals. The tracer will be swallowed, inhaled or injected, depending on the examined body part.</a:t>
            </a:r>
          </a:p>
          <a:p>
            <a:pPr>
              <a:lnSpc>
                <a:spcPct val="120000"/>
              </a:lnSpc>
            </a:pPr>
            <a:r>
              <a:rPr lang="en-US" dirty="0"/>
              <a:t>Physicians use PET scans often for detecting heart problems, cancer and brain diseases.</a:t>
            </a:r>
          </a:p>
          <a:p>
            <a:pPr>
              <a:lnSpc>
                <a:spcPct val="120000"/>
              </a:lnSpc>
            </a:pPr>
            <a:endParaRPr lang="en-US" dirty="0"/>
          </a:p>
          <a:p>
            <a:pPr>
              <a:lnSpc>
                <a:spcPct val="120000"/>
              </a:lnSpc>
            </a:pPr>
            <a:endParaRPr lang="ru-RU" dirty="0"/>
          </a:p>
        </p:txBody>
      </p:sp>
      <p:pic>
        <p:nvPicPr>
          <p:cNvPr id="5" name="Рисунок 4">
            <a:extLst>
              <a:ext uri="{FF2B5EF4-FFF2-40B4-BE49-F238E27FC236}">
                <a16:creationId xmlns:a16="http://schemas.microsoft.com/office/drawing/2014/main" id="{B43C0CB5-1874-7B84-0D6B-745155849F62}"/>
              </a:ext>
            </a:extLst>
          </p:cNvPr>
          <p:cNvPicPr>
            <a:picLocks noChangeAspect="1"/>
          </p:cNvPicPr>
          <p:nvPr/>
        </p:nvPicPr>
        <p:blipFill>
          <a:blip r:embed="rId2"/>
          <a:stretch>
            <a:fillRect/>
          </a:stretch>
        </p:blipFill>
        <p:spPr>
          <a:xfrm>
            <a:off x="3679031" y="4028566"/>
            <a:ext cx="1785938" cy="450056"/>
          </a:xfrm>
          <a:prstGeom prst="rect">
            <a:avLst/>
          </a:prstGeom>
        </p:spPr>
      </p:pic>
    </p:spTree>
    <p:extLst>
      <p:ext uri="{BB962C8B-B14F-4D97-AF65-F5344CB8AC3E}">
        <p14:creationId xmlns:p14="http://schemas.microsoft.com/office/powerpoint/2010/main" val="11573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DE173-51E3-4BDA-9F8A-F4BF305AF00C}"/>
              </a:ext>
            </a:extLst>
          </p:cNvPr>
          <p:cNvSpPr>
            <a:spLocks noGrp="1"/>
          </p:cNvSpPr>
          <p:nvPr>
            <p:ph type="title"/>
          </p:nvPr>
        </p:nvSpPr>
        <p:spPr/>
        <p:txBody>
          <a:bodyPr/>
          <a:lstStyle/>
          <a:p>
            <a:r>
              <a:rPr lang="en-US" dirty="0"/>
              <a:t>Principle of PET </a:t>
            </a:r>
            <a:endParaRPr lang="ru-RU" dirty="0"/>
          </a:p>
        </p:txBody>
      </p:sp>
      <p:sp>
        <p:nvSpPr>
          <p:cNvPr id="3" name="Объект 2">
            <a:extLst>
              <a:ext uri="{FF2B5EF4-FFF2-40B4-BE49-F238E27FC236}">
                <a16:creationId xmlns:a16="http://schemas.microsoft.com/office/drawing/2014/main" id="{1510F902-402B-4782-9CB1-708EF8D071A7}"/>
              </a:ext>
            </a:extLst>
          </p:cNvPr>
          <p:cNvSpPr>
            <a:spLocks noGrp="1"/>
          </p:cNvSpPr>
          <p:nvPr>
            <p:ph idx="1"/>
          </p:nvPr>
        </p:nvSpPr>
        <p:spPr>
          <a:xfrm>
            <a:off x="628650" y="1077686"/>
            <a:ext cx="5775341" cy="3555037"/>
          </a:xfrm>
        </p:spPr>
        <p:txBody>
          <a:bodyPr>
            <a:normAutofit fontScale="92500" lnSpcReduction="10000"/>
          </a:bodyPr>
          <a:lstStyle/>
          <a:p>
            <a:pPr>
              <a:lnSpc>
                <a:spcPct val="120000"/>
              </a:lnSpc>
            </a:pPr>
            <a:r>
              <a:rPr lang="en-US" dirty="0"/>
              <a:t>The instrument actually detects gamma radiation. When a nucleus emits a positron within the body, the</a:t>
            </a:r>
            <a:br>
              <a:rPr lang="en-US" dirty="0"/>
            </a:br>
            <a:r>
              <a:rPr lang="en-US" dirty="0"/>
              <a:t>positron travels only a few millimeters before it reacts</a:t>
            </a:r>
            <a:br>
              <a:rPr lang="en-US" dirty="0"/>
            </a:br>
            <a:r>
              <a:rPr lang="en-US" dirty="0"/>
              <a:t>with an electron. This reaction is an example of the annihilation of matter (an electron) by antimatter (a positron).</a:t>
            </a:r>
          </a:p>
          <a:p>
            <a:pPr>
              <a:lnSpc>
                <a:spcPct val="120000"/>
              </a:lnSpc>
            </a:pPr>
            <a:r>
              <a:rPr lang="en-US" dirty="0"/>
              <a:t>Both the electron and the positron disappear and produce two gamma photons. The gamma photons easily pass through human tissue, so they can be recorded by scintillation detectors placed around the body. </a:t>
            </a:r>
            <a:endParaRPr lang="ru-RU" dirty="0"/>
          </a:p>
        </p:txBody>
      </p:sp>
      <p:pic>
        <p:nvPicPr>
          <p:cNvPr id="4" name="Рисунок 3">
            <a:extLst>
              <a:ext uri="{FF2B5EF4-FFF2-40B4-BE49-F238E27FC236}">
                <a16:creationId xmlns:a16="http://schemas.microsoft.com/office/drawing/2014/main" id="{0635D167-5053-48CC-ABFF-9697D52F0297}"/>
              </a:ext>
            </a:extLst>
          </p:cNvPr>
          <p:cNvPicPr>
            <a:picLocks noChangeAspect="1"/>
          </p:cNvPicPr>
          <p:nvPr/>
        </p:nvPicPr>
        <p:blipFill>
          <a:blip r:embed="rId2"/>
          <a:stretch>
            <a:fillRect/>
          </a:stretch>
        </p:blipFill>
        <p:spPr>
          <a:xfrm>
            <a:off x="6403990" y="2471894"/>
            <a:ext cx="2740010" cy="2598480"/>
          </a:xfrm>
          <a:prstGeom prst="rect">
            <a:avLst/>
          </a:prstGeom>
        </p:spPr>
      </p:pic>
    </p:spTree>
    <p:extLst>
      <p:ext uri="{BB962C8B-B14F-4D97-AF65-F5344CB8AC3E}">
        <p14:creationId xmlns:p14="http://schemas.microsoft.com/office/powerpoint/2010/main" val="3008673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322F0-C171-4D39-8AFA-13B6EFEAE0C4}"/>
              </a:ext>
            </a:extLst>
          </p:cNvPr>
          <p:cNvSpPr>
            <a:spLocks noGrp="1"/>
          </p:cNvSpPr>
          <p:nvPr>
            <p:ph type="title"/>
          </p:nvPr>
        </p:nvSpPr>
        <p:spPr/>
        <p:txBody>
          <a:bodyPr/>
          <a:lstStyle/>
          <a:p>
            <a:r>
              <a:rPr lang="en-US" b="1" dirty="0">
                <a:solidFill>
                  <a:srgbClr val="002060"/>
                </a:solidFill>
              </a:rPr>
              <a:t>Positron Emission Tomography (PET) CT Scan</a:t>
            </a:r>
            <a:endParaRPr lang="ru-RU" dirty="0"/>
          </a:p>
        </p:txBody>
      </p:sp>
      <p:sp>
        <p:nvSpPr>
          <p:cNvPr id="3" name="Объект 2">
            <a:extLst>
              <a:ext uri="{FF2B5EF4-FFF2-40B4-BE49-F238E27FC236}">
                <a16:creationId xmlns:a16="http://schemas.microsoft.com/office/drawing/2014/main" id="{4FDB17E5-E4EA-42D7-B554-2B43E0CCE1D8}"/>
              </a:ext>
            </a:extLst>
          </p:cNvPr>
          <p:cNvSpPr>
            <a:spLocks noGrp="1"/>
          </p:cNvSpPr>
          <p:nvPr>
            <p:ph idx="1"/>
          </p:nvPr>
        </p:nvSpPr>
        <p:spPr/>
        <p:txBody>
          <a:bodyPr/>
          <a:lstStyle/>
          <a:p>
            <a:endParaRPr lang="ru-RU"/>
          </a:p>
        </p:txBody>
      </p:sp>
      <p:pic>
        <p:nvPicPr>
          <p:cNvPr id="4" name="Picture 2" descr="Positron Emission Tomography Certificate (PET) - John Patrick University">
            <a:extLst>
              <a:ext uri="{FF2B5EF4-FFF2-40B4-BE49-F238E27FC236}">
                <a16:creationId xmlns:a16="http://schemas.microsoft.com/office/drawing/2014/main" id="{0FEBAAFF-AD28-425F-8249-952806CEC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86" y="1369219"/>
            <a:ext cx="6703229" cy="33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DFD2C-7490-4CCE-9BC7-9317ED771601}"/>
              </a:ext>
            </a:extLst>
          </p:cNvPr>
          <p:cNvSpPr>
            <a:spLocks noGrp="1"/>
          </p:cNvSpPr>
          <p:nvPr>
            <p:ph type="title"/>
          </p:nvPr>
        </p:nvSpPr>
        <p:spPr/>
        <p:txBody>
          <a:bodyPr/>
          <a:lstStyle/>
          <a:p>
            <a:r>
              <a:rPr lang="en-US" b="1" dirty="0">
                <a:solidFill>
                  <a:srgbClr val="002060"/>
                </a:solidFill>
              </a:rPr>
              <a:t>CT Urography</a:t>
            </a:r>
            <a:endParaRPr lang="ru-RU" dirty="0">
              <a:solidFill>
                <a:srgbClr val="002060"/>
              </a:solidFill>
            </a:endParaRPr>
          </a:p>
        </p:txBody>
      </p:sp>
      <p:sp>
        <p:nvSpPr>
          <p:cNvPr id="3" name="Объект 2">
            <a:extLst>
              <a:ext uri="{FF2B5EF4-FFF2-40B4-BE49-F238E27FC236}">
                <a16:creationId xmlns:a16="http://schemas.microsoft.com/office/drawing/2014/main" id="{C261FF4F-D3D8-4B4F-8DAB-108DB282A502}"/>
              </a:ext>
            </a:extLst>
          </p:cNvPr>
          <p:cNvSpPr>
            <a:spLocks noGrp="1"/>
          </p:cNvSpPr>
          <p:nvPr>
            <p:ph idx="1"/>
          </p:nvPr>
        </p:nvSpPr>
        <p:spPr/>
        <p:txBody>
          <a:bodyPr/>
          <a:lstStyle/>
          <a:p>
            <a:pPr>
              <a:lnSpc>
                <a:spcPct val="100000"/>
              </a:lnSpc>
            </a:pPr>
            <a:r>
              <a:rPr lang="en-US" dirty="0"/>
              <a:t>CT urography is a type of specialized radiological exam used for evaluating the urinary tract, which includes the ureters, kidneys and bladder. It’s an innovative technology that uses computed tomography to produce cross-sectional images throughout your body. The images of internal organs are very detailed and allow doctors to make decisions on the most accurate treatment plan to take.</a:t>
            </a:r>
          </a:p>
          <a:p>
            <a:pPr>
              <a:lnSpc>
                <a:spcPct val="100000"/>
              </a:lnSpc>
            </a:pPr>
            <a:r>
              <a:rPr lang="en-US" dirty="0"/>
              <a:t>The most common uses for this exam are to evaluate blood in your urine and detect kidney stones.</a:t>
            </a:r>
          </a:p>
          <a:p>
            <a:pPr>
              <a:lnSpc>
                <a:spcPct val="100000"/>
              </a:lnSpc>
            </a:pPr>
            <a:endParaRPr lang="ru-RU" dirty="0"/>
          </a:p>
        </p:txBody>
      </p:sp>
    </p:spTree>
    <p:extLst>
      <p:ext uri="{BB962C8B-B14F-4D97-AF65-F5344CB8AC3E}">
        <p14:creationId xmlns:p14="http://schemas.microsoft.com/office/powerpoint/2010/main" val="4167120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55831-319C-4735-9810-E084EA4D1C72}"/>
              </a:ext>
            </a:extLst>
          </p:cNvPr>
          <p:cNvSpPr>
            <a:spLocks noGrp="1"/>
          </p:cNvSpPr>
          <p:nvPr>
            <p:ph type="title"/>
          </p:nvPr>
        </p:nvSpPr>
        <p:spPr/>
        <p:txBody>
          <a:bodyPr/>
          <a:lstStyle/>
          <a:p>
            <a:r>
              <a:rPr lang="en-US" b="1" dirty="0">
                <a:solidFill>
                  <a:srgbClr val="002060"/>
                </a:solidFill>
              </a:rPr>
              <a:t>CT Urography</a:t>
            </a:r>
            <a:endParaRPr lang="ru-RU" dirty="0"/>
          </a:p>
        </p:txBody>
      </p:sp>
      <p:sp>
        <p:nvSpPr>
          <p:cNvPr id="3" name="Объект 2">
            <a:extLst>
              <a:ext uri="{FF2B5EF4-FFF2-40B4-BE49-F238E27FC236}">
                <a16:creationId xmlns:a16="http://schemas.microsoft.com/office/drawing/2014/main" id="{7E0B06DA-AE1F-44C8-9C0C-D302815E4FC5}"/>
              </a:ext>
            </a:extLst>
          </p:cNvPr>
          <p:cNvSpPr>
            <a:spLocks noGrp="1"/>
          </p:cNvSpPr>
          <p:nvPr>
            <p:ph idx="1"/>
          </p:nvPr>
        </p:nvSpPr>
        <p:spPr/>
        <p:txBody>
          <a:bodyPr/>
          <a:lstStyle/>
          <a:p>
            <a:endParaRPr lang="ru-RU"/>
          </a:p>
        </p:txBody>
      </p:sp>
      <p:pic>
        <p:nvPicPr>
          <p:cNvPr id="4" name="Picture 2" descr="CT Urography | Radiology Key">
            <a:extLst>
              <a:ext uri="{FF2B5EF4-FFF2-40B4-BE49-F238E27FC236}">
                <a16:creationId xmlns:a16="http://schemas.microsoft.com/office/drawing/2014/main" id="{42127CBE-3735-4621-B8F2-237A9141E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78" y="1241255"/>
            <a:ext cx="5619187" cy="351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3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C2D3BF-645B-4850-A1CE-609C34F38EF9}"/>
              </a:ext>
            </a:extLst>
          </p:cNvPr>
          <p:cNvSpPr>
            <a:spLocks noGrp="1"/>
          </p:cNvSpPr>
          <p:nvPr>
            <p:ph type="title"/>
          </p:nvPr>
        </p:nvSpPr>
        <p:spPr/>
        <p:txBody>
          <a:bodyPr/>
          <a:lstStyle/>
          <a:p>
            <a:r>
              <a:rPr lang="en-US" dirty="0"/>
              <a:t>We have discussed </a:t>
            </a:r>
            <a:r>
              <a:rPr lang="en-US" sz="3200" b="1" dirty="0">
                <a:solidFill>
                  <a:srgbClr val="FF0000"/>
                </a:solidFill>
                <a:latin typeface="Bad Script" panose="02000000000000000000" pitchFamily="2" charset="0"/>
              </a:rPr>
              <a:t>today</a:t>
            </a:r>
            <a:endParaRPr lang="ru-RU" b="1" dirty="0">
              <a:solidFill>
                <a:srgbClr val="FF0000"/>
              </a:solidFill>
              <a:latin typeface="Bad Script" panose="02000000000000000000" pitchFamily="2" charset="0"/>
            </a:endParaRPr>
          </a:p>
        </p:txBody>
      </p:sp>
      <p:sp>
        <p:nvSpPr>
          <p:cNvPr id="3" name="Текст 2">
            <a:extLst>
              <a:ext uri="{FF2B5EF4-FFF2-40B4-BE49-F238E27FC236}">
                <a16:creationId xmlns:a16="http://schemas.microsoft.com/office/drawing/2014/main" id="{4EA3C9A0-AF67-4AF7-A9B2-45DFB4CFDC27}"/>
              </a:ext>
            </a:extLst>
          </p:cNvPr>
          <p:cNvSpPr>
            <a:spLocks noGrp="1"/>
          </p:cNvSpPr>
          <p:nvPr>
            <p:ph type="body" idx="1"/>
          </p:nvPr>
        </p:nvSpPr>
        <p:spPr>
          <a:xfrm>
            <a:off x="311700" y="1075765"/>
            <a:ext cx="8520600" cy="3493110"/>
          </a:xfrm>
        </p:spPr>
        <p:txBody>
          <a:bodyPr/>
          <a:lstStyle/>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the structure of atoms in terms of protons, neutrons, and electrons;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understand what is meant by a chemical element and how they are located in the periodic table;</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understand the concept of valency and how it can be used to rationalize and predict compound formulas;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explain what is meant by the atomic number and relative atomic mass of a chemical element;</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evaluate the impact of quantum mechanics on understanding how electrons are arranged in atoms;</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define the terms: isotopes, isotope stability, radioactivity, radioactive radiation to present the general principles of nuclear chemistry.</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using the half-life, estimate the time required for various masses of radioactive decay to occur.</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alpha, beta, positron and gamma radiation and be able to balance the radioactive decay equation;</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radioisotopes used in medicine.</a:t>
            </a:r>
          </a:p>
          <a:p>
            <a:pPr algn="just" rtl="0" fontAlgn="base">
              <a:lnSpc>
                <a:spcPct val="100000"/>
              </a:lnSpc>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radioactive health check methods: X-ray, magnetic resonance imaging (MRI).</a:t>
            </a:r>
            <a:endParaRPr lang="en-US" sz="1600" b="1"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2950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1263" y="957244"/>
            <a:ext cx="8440959" cy="2085058"/>
          </a:xfrm>
          <a:prstGeom prst="rect">
            <a:avLst/>
          </a:prstGeom>
        </p:spPr>
      </p:pic>
    </p:spTree>
    <p:extLst>
      <p:ext uri="{BB962C8B-B14F-4D97-AF65-F5344CB8AC3E}">
        <p14:creationId xmlns:p14="http://schemas.microsoft.com/office/powerpoint/2010/main" val="272448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49"/>
        <p:cNvGrpSpPr/>
        <p:nvPr/>
      </p:nvGrpSpPr>
      <p:grpSpPr>
        <a:xfrm>
          <a:off x="0" y="0"/>
          <a:ext cx="0" cy="0"/>
          <a:chOff x="0" y="0"/>
          <a:chExt cx="0" cy="0"/>
        </a:xfrm>
      </p:grpSpPr>
      <p:pic>
        <p:nvPicPr>
          <p:cNvPr id="150" name="Google Shape;150;p29"/>
          <p:cNvPicPr preferRelativeResize="0"/>
          <p:nvPr/>
        </p:nvPicPr>
        <p:blipFill rotWithShape="1">
          <a:blip r:embed="rId3">
            <a:alphaModFix/>
          </a:blip>
          <a:srcRect/>
          <a:stretch/>
        </p:blipFill>
        <p:spPr>
          <a:xfrm>
            <a:off x="1226834" y="152400"/>
            <a:ext cx="6690332" cy="4838700"/>
          </a:xfrm>
          <a:prstGeom prst="rect">
            <a:avLst/>
          </a:prstGeom>
          <a:noFill/>
          <a:ln>
            <a:noFill/>
          </a:ln>
        </p:spPr>
      </p:pic>
    </p:spTree>
    <p:extLst>
      <p:ext uri="{BB962C8B-B14F-4D97-AF65-F5344CB8AC3E}">
        <p14:creationId xmlns:p14="http://schemas.microsoft.com/office/powerpoint/2010/main" val="80352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p52"/>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b="1"/>
              <a:t>Experiments’ results</a:t>
            </a:r>
            <a:endParaRPr b="1"/>
          </a:p>
        </p:txBody>
      </p:sp>
      <p:sp>
        <p:nvSpPr>
          <p:cNvPr id="283" name="Google Shape;283;p52"/>
          <p:cNvSpPr txBox="1">
            <a:spLocks noGrp="1"/>
          </p:cNvSpPr>
          <p:nvPr>
            <p:ph type="body" idx="1"/>
          </p:nvPr>
        </p:nvSpPr>
        <p:spPr>
          <a:xfrm>
            <a:off x="53525" y="3057075"/>
            <a:ext cx="2223600" cy="401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lt2"/>
              </a:buClr>
              <a:buSzPts val="1800"/>
              <a:buFont typeface="Arial"/>
              <a:buNone/>
            </a:pPr>
            <a:r>
              <a:rPr lang="en-GB" dirty="0"/>
              <a:t>negative particles</a:t>
            </a:r>
            <a:endParaRPr dirty="0"/>
          </a:p>
        </p:txBody>
      </p:sp>
      <p:pic>
        <p:nvPicPr>
          <p:cNvPr id="285" name="Google Shape;285;p52"/>
          <p:cNvPicPr preferRelativeResize="0"/>
          <p:nvPr/>
        </p:nvPicPr>
        <p:blipFill rotWithShape="1">
          <a:blip r:embed="rId3">
            <a:alphaModFix/>
          </a:blip>
          <a:srcRect/>
          <a:stretch/>
        </p:blipFill>
        <p:spPr>
          <a:xfrm>
            <a:off x="6111675" y="646025"/>
            <a:ext cx="2956126" cy="2164829"/>
          </a:xfrm>
          <a:prstGeom prst="rect">
            <a:avLst/>
          </a:prstGeom>
          <a:noFill/>
          <a:ln>
            <a:noFill/>
          </a:ln>
        </p:spPr>
      </p:pic>
      <p:sp>
        <p:nvSpPr>
          <p:cNvPr id="286" name="Google Shape;286;p52"/>
          <p:cNvSpPr txBox="1"/>
          <p:nvPr/>
        </p:nvSpPr>
        <p:spPr>
          <a:xfrm>
            <a:off x="6751025" y="2993475"/>
            <a:ext cx="1944600" cy="528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1800"/>
              <a:buFont typeface="Arial"/>
              <a:buNone/>
            </a:pPr>
            <a:r>
              <a:rPr lang="en-GB" sz="1800" b="0" i="0" u="none" strike="noStrike" cap="none">
                <a:solidFill>
                  <a:schemeClr val="lt2"/>
                </a:solidFill>
                <a:latin typeface="Arial"/>
                <a:ea typeface="Arial"/>
                <a:cs typeface="Arial"/>
                <a:sym typeface="Arial"/>
              </a:rPr>
              <a:t>Gold Foil</a:t>
            </a:r>
            <a:endParaRPr sz="1400" b="0" i="0" u="none" strike="noStrike" cap="none">
              <a:solidFill>
                <a:srgbClr val="000000"/>
              </a:solidFill>
              <a:latin typeface="Arial"/>
              <a:ea typeface="Arial"/>
              <a:cs typeface="Arial"/>
              <a:sym typeface="Arial"/>
            </a:endParaRPr>
          </a:p>
        </p:txBody>
      </p:sp>
      <p:sp>
        <p:nvSpPr>
          <p:cNvPr id="287" name="Google Shape;287;p52"/>
          <p:cNvSpPr/>
          <p:nvPr/>
        </p:nvSpPr>
        <p:spPr>
          <a:xfrm>
            <a:off x="395675" y="3611050"/>
            <a:ext cx="1539300" cy="1539300"/>
          </a:xfrm>
          <a:prstGeom prst="rect">
            <a:avLst/>
          </a:prstGeom>
          <a:noFill/>
          <a:ln>
            <a:noFill/>
          </a:ln>
        </p:spPr>
        <p:txBody>
          <a:bodyPr/>
          <a:lstStyle/>
          <a:p>
            <a:endParaRPr lang="ru-KZ"/>
          </a:p>
        </p:txBody>
      </p:sp>
      <p:pic>
        <p:nvPicPr>
          <p:cNvPr id="288" name="Google Shape;288;p52"/>
          <p:cNvPicPr preferRelativeResize="0"/>
          <p:nvPr/>
        </p:nvPicPr>
        <p:blipFill rotWithShape="1">
          <a:blip r:embed="rId4">
            <a:alphaModFix/>
          </a:blip>
          <a:srcRect/>
          <a:stretch/>
        </p:blipFill>
        <p:spPr>
          <a:xfrm>
            <a:off x="6641550" y="3458178"/>
            <a:ext cx="2502450" cy="1692171"/>
          </a:xfrm>
          <a:prstGeom prst="rect">
            <a:avLst/>
          </a:prstGeom>
          <a:noFill/>
          <a:ln>
            <a:noFill/>
          </a:ln>
        </p:spPr>
      </p:pic>
      <p:pic>
        <p:nvPicPr>
          <p:cNvPr id="289" name="Google Shape;289;p52"/>
          <p:cNvPicPr preferRelativeResize="0"/>
          <p:nvPr/>
        </p:nvPicPr>
        <p:blipFill rotWithShape="1">
          <a:blip r:embed="rId5">
            <a:alphaModFix/>
          </a:blip>
          <a:srcRect/>
          <a:stretch/>
        </p:blipFill>
        <p:spPr>
          <a:xfrm>
            <a:off x="2544331" y="2993476"/>
            <a:ext cx="3750318" cy="1884526"/>
          </a:xfrm>
          <a:prstGeom prst="rect">
            <a:avLst/>
          </a:prstGeom>
          <a:noFill/>
          <a:ln>
            <a:noFill/>
          </a:ln>
        </p:spPr>
      </p:pic>
      <p:pic>
        <p:nvPicPr>
          <p:cNvPr id="10" name="Google Shape;139;p27"/>
          <p:cNvPicPr preferRelativeResize="0"/>
          <p:nvPr/>
        </p:nvPicPr>
        <p:blipFill rotWithShape="1">
          <a:blip r:embed="rId6">
            <a:alphaModFix/>
          </a:blip>
          <a:srcRect/>
          <a:stretch/>
        </p:blipFill>
        <p:spPr>
          <a:xfrm>
            <a:off x="311700" y="755322"/>
            <a:ext cx="3437185" cy="1804998"/>
          </a:xfrm>
          <a:prstGeom prst="rect">
            <a:avLst/>
          </a:prstGeom>
          <a:noFill/>
          <a:ln>
            <a:noFill/>
          </a:ln>
        </p:spPr>
      </p:pic>
    </p:spTree>
    <p:extLst>
      <p:ext uri="{BB962C8B-B14F-4D97-AF65-F5344CB8AC3E}">
        <p14:creationId xmlns:p14="http://schemas.microsoft.com/office/powerpoint/2010/main" val="9262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pic>
        <p:nvPicPr>
          <p:cNvPr id="175" name="Google Shape;175;p34"/>
          <p:cNvPicPr preferRelativeResize="0"/>
          <p:nvPr/>
        </p:nvPicPr>
        <p:blipFill rotWithShape="1">
          <a:blip r:embed="rId3">
            <a:alphaModFix/>
          </a:blip>
          <a:srcRect/>
          <a:stretch/>
        </p:blipFill>
        <p:spPr>
          <a:xfrm>
            <a:off x="152400" y="152400"/>
            <a:ext cx="8839204" cy="4423918"/>
          </a:xfrm>
          <a:prstGeom prst="rect">
            <a:avLst/>
          </a:prstGeom>
          <a:noFill/>
          <a:ln>
            <a:noFill/>
          </a:ln>
        </p:spPr>
      </p:pic>
    </p:spTree>
    <p:extLst>
      <p:ext uri="{BB962C8B-B14F-4D97-AF65-F5344CB8AC3E}">
        <p14:creationId xmlns:p14="http://schemas.microsoft.com/office/powerpoint/2010/main" val="59773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7"/>
          <p:cNvPicPr preferRelativeResize="0"/>
          <p:nvPr/>
        </p:nvPicPr>
        <p:blipFill rotWithShape="1">
          <a:blip r:embed="rId3">
            <a:alphaModFix/>
          </a:blip>
          <a:srcRect/>
          <a:stretch/>
        </p:blipFill>
        <p:spPr>
          <a:xfrm>
            <a:off x="1159535" y="152400"/>
            <a:ext cx="6824930" cy="4838700"/>
          </a:xfrm>
          <a:prstGeom prst="rect">
            <a:avLst/>
          </a:prstGeom>
          <a:noFill/>
          <a:ln>
            <a:noFill/>
          </a:ln>
        </p:spPr>
      </p:pic>
    </p:spTree>
    <p:extLst>
      <p:ext uri="{BB962C8B-B14F-4D97-AF65-F5344CB8AC3E}">
        <p14:creationId xmlns:p14="http://schemas.microsoft.com/office/powerpoint/2010/main" val="23442607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2439</Words>
  <Application>Microsoft Office PowerPoint</Application>
  <PresentationFormat>Экран (16:9)</PresentationFormat>
  <Paragraphs>159</Paragraphs>
  <Slides>47</Slides>
  <Notes>18</Notes>
  <HiddenSlides>3</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Arial Black</vt:lpstr>
      <vt:lpstr>Arial MT</vt:lpstr>
      <vt:lpstr>Bad Script</vt:lpstr>
      <vt:lpstr>Georgia</vt:lpstr>
      <vt:lpstr>Tahoma</vt:lpstr>
      <vt:lpstr>Times New Roman</vt:lpstr>
      <vt:lpstr>Wingdings</vt:lpstr>
      <vt:lpstr>Simple Light</vt:lpstr>
      <vt:lpstr>Al-Farabi Kazakh National University Higher School of Medicine  </vt:lpstr>
      <vt:lpstr>LEARNING OUTCOMES</vt:lpstr>
      <vt:lpstr>Презентация PowerPoint</vt:lpstr>
      <vt:lpstr>Презентация PowerPoint</vt:lpstr>
      <vt:lpstr>Презентация PowerPoint</vt:lpstr>
      <vt:lpstr>Презентация PowerPoint</vt:lpstr>
      <vt:lpstr>Experiments’ results</vt:lpstr>
      <vt:lpstr>Презентация PowerPoint</vt:lpstr>
      <vt:lpstr>Презентация PowerPoint</vt:lpstr>
      <vt:lpstr>Презентация PowerPoint</vt:lpstr>
      <vt:lpstr>Презентация PowerPoint</vt:lpstr>
      <vt:lpstr>Valency of atoms</vt:lpstr>
      <vt:lpstr>Презентация PowerPoint</vt:lpstr>
      <vt:lpstr>Isotopes</vt:lpstr>
      <vt:lpstr>Periodic Table</vt:lpstr>
      <vt:lpstr>Презентация PowerPoint</vt:lpstr>
      <vt:lpstr>Презентация PowerPoint</vt:lpstr>
      <vt:lpstr>Презентация PowerPoint</vt:lpstr>
      <vt:lpstr>Презентация PowerPoint</vt:lpstr>
      <vt:lpstr>Terminology</vt:lpstr>
      <vt:lpstr>Radioactivity</vt:lpstr>
      <vt:lpstr>Презентация PowerPoint</vt:lpstr>
      <vt:lpstr>What do we mean by Radioactivity?</vt:lpstr>
      <vt:lpstr>Презентация PowerPoint</vt:lpstr>
      <vt:lpstr>Alpha Emission</vt:lpstr>
      <vt:lpstr>Beta Emission</vt:lpstr>
      <vt:lpstr>Positron Emission</vt:lpstr>
      <vt:lpstr>Electron Capture</vt:lpstr>
      <vt:lpstr>Gamma Emission</vt:lpstr>
      <vt:lpstr>Spontaneous fission </vt:lpstr>
      <vt:lpstr>Презентация PowerPoint</vt:lpstr>
      <vt:lpstr>Problem 1</vt:lpstr>
      <vt:lpstr>Key 1</vt:lpstr>
      <vt:lpstr>Uses for Radioactive  Nuclides</vt:lpstr>
      <vt:lpstr>Risks</vt:lpstr>
      <vt:lpstr>Radiation Effect on  Body</vt:lpstr>
      <vt:lpstr>Презентация PowerPoint</vt:lpstr>
      <vt:lpstr>Презентация PowerPoint</vt:lpstr>
      <vt:lpstr>X-ray</vt:lpstr>
      <vt:lpstr>CT scan</vt:lpstr>
      <vt:lpstr>Презентация PowerPoint</vt:lpstr>
      <vt:lpstr>Positron Emission Tomography (PET) CT Scan</vt:lpstr>
      <vt:lpstr>Principle of PET </vt:lpstr>
      <vt:lpstr>Positron Emission Tomography (PET) CT Scan</vt:lpstr>
      <vt:lpstr>CT Urography</vt:lpstr>
      <vt:lpstr>CT Urography</vt:lpstr>
      <vt:lpstr>We have discussed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Шевченко Анастасия</cp:lastModifiedBy>
  <cp:revision>50</cp:revision>
  <dcterms:modified xsi:type="dcterms:W3CDTF">2023-10-09T08:00:33Z</dcterms:modified>
</cp:coreProperties>
</file>